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5"/>
  </p:notesMasterIdLst>
  <p:sldIdLst>
    <p:sldId id="309" r:id="rId2"/>
    <p:sldId id="286" r:id="rId3"/>
    <p:sldId id="285" r:id="rId4"/>
    <p:sldId id="292" r:id="rId5"/>
    <p:sldId id="297" r:id="rId6"/>
    <p:sldId id="299" r:id="rId7"/>
    <p:sldId id="322" r:id="rId8"/>
    <p:sldId id="321" r:id="rId9"/>
    <p:sldId id="320" r:id="rId10"/>
    <p:sldId id="298" r:id="rId11"/>
    <p:sldId id="272" r:id="rId12"/>
    <p:sldId id="270" r:id="rId13"/>
    <p:sldId id="307" r:id="rId14"/>
    <p:sldId id="273" r:id="rId15"/>
    <p:sldId id="274" r:id="rId16"/>
    <p:sldId id="277" r:id="rId17"/>
    <p:sldId id="276" r:id="rId18"/>
    <p:sldId id="258" r:id="rId19"/>
    <p:sldId id="265" r:id="rId20"/>
    <p:sldId id="264" r:id="rId21"/>
    <p:sldId id="267" r:id="rId22"/>
    <p:sldId id="308" r:id="rId23"/>
    <p:sldId id="301" r:id="rId24"/>
    <p:sldId id="282" r:id="rId25"/>
    <p:sldId id="314" r:id="rId26"/>
    <p:sldId id="317" r:id="rId27"/>
    <p:sldId id="318" r:id="rId28"/>
    <p:sldId id="319" r:id="rId29"/>
    <p:sldId id="280" r:id="rId30"/>
    <p:sldId id="281" r:id="rId31"/>
    <p:sldId id="283" r:id="rId32"/>
    <p:sldId id="278" r:id="rId33"/>
    <p:sldId id="26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01"/>
    <a:srgbClr val="750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4"/>
    <p:restoredTop sz="91423"/>
  </p:normalViewPr>
  <p:slideViewPr>
    <p:cSldViewPr snapToGrid="0" snapToObjects="1">
      <p:cViewPr varScale="1">
        <p:scale>
          <a:sx n="79" d="100"/>
          <a:sy n="79" d="100"/>
        </p:scale>
        <p:origin x="1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DA2FC9-8C70-3D41-8C05-88F4C5E73B57}" type="datetimeFigureOut">
              <a:rPr lang="en-US" smtClean="0"/>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48AFCB-93E7-B641-A76E-E8339E5A54F3}" type="slidenum">
              <a:rPr lang="en-US" smtClean="0"/>
              <a:t>‹#›</a:t>
            </a:fld>
            <a:endParaRPr lang="en-US"/>
          </a:p>
        </p:txBody>
      </p:sp>
    </p:spTree>
    <p:extLst>
      <p:ext uri="{BB962C8B-B14F-4D97-AF65-F5344CB8AC3E}">
        <p14:creationId xmlns:p14="http://schemas.microsoft.com/office/powerpoint/2010/main" val="83677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 Self</a:t>
            </a:r>
          </a:p>
          <a:p>
            <a:r>
              <a:rPr lang="en-AU" dirty="0"/>
              <a:t>Read title</a:t>
            </a:r>
          </a:p>
          <a:p>
            <a:r>
              <a:rPr lang="en-AU" dirty="0"/>
              <a:t>Segue: ‘These stars are interesting in the context of a problem called ‘The Mg-K </a:t>
            </a:r>
            <a:r>
              <a:rPr lang="en-AU" dirty="0" err="1"/>
              <a:t>anticorrelation</a:t>
            </a:r>
            <a:r>
              <a:rPr lang="en-AU" dirty="0"/>
              <a:t>’, but before I talk about that specifically, I wanted to briefly mention why we should care about the abundances in stars in general?</a:t>
            </a:r>
          </a:p>
        </p:txBody>
      </p:sp>
      <p:sp>
        <p:nvSpPr>
          <p:cNvPr id="4" name="Slide Number Placeholder 3"/>
          <p:cNvSpPr>
            <a:spLocks noGrp="1"/>
          </p:cNvSpPr>
          <p:nvPr>
            <p:ph type="sldNum" sz="quarter" idx="10"/>
          </p:nvPr>
        </p:nvSpPr>
        <p:spPr/>
        <p:txBody>
          <a:bodyPr/>
          <a:lstStyle/>
          <a:p>
            <a:fld id="{FC48AFCB-93E7-B641-A76E-E8339E5A54F3}" type="slidenum">
              <a:rPr lang="en-US" smtClean="0"/>
              <a:t>1</a:t>
            </a:fld>
            <a:endParaRPr lang="en-US"/>
          </a:p>
        </p:txBody>
      </p:sp>
    </p:spTree>
    <p:extLst>
      <p:ext uri="{BB962C8B-B14F-4D97-AF65-F5344CB8AC3E}">
        <p14:creationId xmlns:p14="http://schemas.microsoft.com/office/powerpoint/2010/main" val="2605854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abundances such as any trends or spreads in iron.</a:t>
            </a:r>
          </a:p>
          <a:p>
            <a:r>
              <a:rPr lang="en-US" dirty="0"/>
              <a:t>We have to produce enough material to account for the observed stars</a:t>
            </a:r>
          </a:p>
          <a:p>
            <a:r>
              <a:rPr lang="en-US" dirty="0"/>
              <a:t>How contrived can/must we be? Do we need a very rare configuration, or a more common one?</a:t>
            </a:r>
          </a:p>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10</a:t>
            </a:fld>
            <a:endParaRPr lang="en-US"/>
          </a:p>
        </p:txBody>
      </p:sp>
    </p:spTree>
    <p:extLst>
      <p:ext uri="{BB962C8B-B14F-4D97-AF65-F5344CB8AC3E}">
        <p14:creationId xmlns:p14="http://schemas.microsoft.com/office/powerpoint/2010/main" val="288991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groups have searched for the signature outside of NGC2419</a:t>
            </a:r>
          </a:p>
          <a:p>
            <a:r>
              <a:rPr lang="en-US" dirty="0"/>
              <a:t>Searches typically involve taking medium or high resolution spectra of O(100) stars</a:t>
            </a:r>
          </a:p>
          <a:p>
            <a:r>
              <a:rPr lang="en-US" dirty="0"/>
              <a:t>In general, they find nada.</a:t>
            </a:r>
          </a:p>
          <a:p>
            <a:r>
              <a:rPr lang="en-US" dirty="0"/>
              <a:t>Exception: NGC2808</a:t>
            </a:r>
          </a:p>
          <a:p>
            <a:endParaRPr lang="en-US" dirty="0"/>
          </a:p>
          <a:p>
            <a:r>
              <a:rPr lang="en-US" dirty="0"/>
              <a:t>UVES is high resolution, R∽43000 (ESO)</a:t>
            </a:r>
          </a:p>
          <a:p>
            <a:r>
              <a:rPr lang="en-US" dirty="0"/>
              <a:t>HERMES is high resolution (R∽28000 to 50000) AAT</a:t>
            </a:r>
          </a:p>
          <a:p>
            <a:r>
              <a:rPr lang="en-US" dirty="0"/>
              <a:t>FLAMES: can do medium or high (R∽5000 to R∽30000) (ESO)</a:t>
            </a:r>
          </a:p>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11</a:t>
            </a:fld>
            <a:endParaRPr lang="en-US"/>
          </a:p>
        </p:txBody>
      </p:sp>
    </p:spTree>
    <p:extLst>
      <p:ext uri="{BB962C8B-B14F-4D97-AF65-F5344CB8AC3E}">
        <p14:creationId xmlns:p14="http://schemas.microsoft.com/office/powerpoint/2010/main" val="163930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searched 450 thousand stars, not hundreds, but hundreds of thousands, with the cost that we searched low resolution spectra from LAMOST.</a:t>
            </a:r>
          </a:p>
          <a:p>
            <a:r>
              <a:rPr lang="en-US" dirty="0"/>
              <a:t>We found 112 stars exhibiting extreme abundances of [K/Fe] and potentially reduced [Mg/Fe] abundances.</a:t>
            </a:r>
          </a:p>
          <a:p>
            <a:r>
              <a:rPr lang="en-US" dirty="0"/>
              <a:t>Now, in between the searching and the finding we did of course have a method, which I will very briefly relate:</a:t>
            </a:r>
          </a:p>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12</a:t>
            </a:fld>
            <a:endParaRPr lang="en-US"/>
          </a:p>
        </p:txBody>
      </p:sp>
    </p:spTree>
    <p:extLst>
      <p:ext uri="{BB962C8B-B14F-4D97-AF65-F5344CB8AC3E}">
        <p14:creationId xmlns:p14="http://schemas.microsoft.com/office/powerpoint/2010/main" val="148534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took our data-driven model from The Cannon, and then we fit Gaussians to the residuals of the model and the flux spectra. We then apply a match filter based on the characteristics of the fitted Gaussian to pare down our 450 thousand star sample to a several hundred promising stars before manually inspecting the candidates for unconvincing cases and false positives.</a:t>
            </a:r>
          </a:p>
        </p:txBody>
      </p:sp>
      <p:sp>
        <p:nvSpPr>
          <p:cNvPr id="4" name="Slide Number Placeholder 3"/>
          <p:cNvSpPr>
            <a:spLocks noGrp="1"/>
          </p:cNvSpPr>
          <p:nvPr>
            <p:ph type="sldNum" sz="quarter" idx="10"/>
          </p:nvPr>
        </p:nvSpPr>
        <p:spPr/>
        <p:txBody>
          <a:bodyPr/>
          <a:lstStyle/>
          <a:p>
            <a:fld id="{FC48AFCB-93E7-B641-A76E-E8339E5A54F3}" type="slidenum">
              <a:rPr lang="en-US" smtClean="0"/>
              <a:t>13</a:t>
            </a:fld>
            <a:endParaRPr lang="en-US"/>
          </a:p>
        </p:txBody>
      </p:sp>
    </p:spTree>
    <p:extLst>
      <p:ext uri="{BB962C8B-B14F-4D97-AF65-F5344CB8AC3E}">
        <p14:creationId xmlns:p14="http://schemas.microsoft.com/office/powerpoint/2010/main" val="2949531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UVES is high resolution, R∽43000 (ESO)</a:t>
            </a:r>
          </a:p>
          <a:p>
            <a:r>
              <a:rPr lang="en-US" dirty="0"/>
              <a:t>HERMES is high resolution (R∽28000 to 50000) AAT</a:t>
            </a:r>
          </a:p>
          <a:p>
            <a:r>
              <a:rPr lang="en-US" dirty="0"/>
              <a:t>FLAMES: can do medium or high (R∽5000 to R∽30000) (ESO)</a:t>
            </a:r>
          </a:p>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14</a:t>
            </a:fld>
            <a:endParaRPr lang="en-US"/>
          </a:p>
        </p:txBody>
      </p:sp>
    </p:spTree>
    <p:extLst>
      <p:ext uri="{BB962C8B-B14F-4D97-AF65-F5344CB8AC3E}">
        <p14:creationId xmlns:p14="http://schemas.microsoft.com/office/powerpoint/2010/main" val="2667395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UVES is high resolution, R∽43000 (ESO)</a:t>
            </a:r>
          </a:p>
          <a:p>
            <a:r>
              <a:rPr lang="en-US" dirty="0"/>
              <a:t>HERMES is high resolution (R∽28000 to 50000) AAT</a:t>
            </a:r>
          </a:p>
          <a:p>
            <a:r>
              <a:rPr lang="en-US" dirty="0"/>
              <a:t>FLAMES: can do medium or high (R∽5000 to R∽30000) (ESO)</a:t>
            </a:r>
          </a:p>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15</a:t>
            </a:fld>
            <a:endParaRPr lang="en-US"/>
          </a:p>
        </p:txBody>
      </p:sp>
    </p:spTree>
    <p:extLst>
      <p:ext uri="{BB962C8B-B14F-4D97-AF65-F5344CB8AC3E}">
        <p14:creationId xmlns:p14="http://schemas.microsoft.com/office/powerpoint/2010/main" val="1510029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UVES is high resolution, R∽43000 (ESO)</a:t>
            </a:r>
          </a:p>
          <a:p>
            <a:r>
              <a:rPr lang="en-US" dirty="0"/>
              <a:t>HERMES is high resolution (R∽28000 to 50000) AAT</a:t>
            </a:r>
          </a:p>
          <a:p>
            <a:r>
              <a:rPr lang="en-US" dirty="0"/>
              <a:t>FLAMES: can do medium or high (R∽5000 to R∽30000) (ESO)</a:t>
            </a:r>
          </a:p>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16</a:t>
            </a:fld>
            <a:endParaRPr lang="en-US"/>
          </a:p>
        </p:txBody>
      </p:sp>
    </p:spTree>
    <p:extLst>
      <p:ext uri="{BB962C8B-B14F-4D97-AF65-F5344CB8AC3E}">
        <p14:creationId xmlns:p14="http://schemas.microsoft.com/office/powerpoint/2010/main" val="57815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UVES is high resolution, R∽43000 (ESO)</a:t>
            </a:r>
          </a:p>
          <a:p>
            <a:r>
              <a:rPr lang="en-US" dirty="0"/>
              <a:t>HERMES is high resolution (R∽28000 to 50000) AAT</a:t>
            </a:r>
          </a:p>
          <a:p>
            <a:r>
              <a:rPr lang="en-US" dirty="0"/>
              <a:t>FLAMES: can do medium or high (R∽5000 to R∽30000) (ESO)</a:t>
            </a:r>
          </a:p>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17</a:t>
            </a:fld>
            <a:endParaRPr lang="en-US"/>
          </a:p>
        </p:txBody>
      </p:sp>
    </p:spTree>
    <p:extLst>
      <p:ext uri="{BB962C8B-B14F-4D97-AF65-F5344CB8AC3E}">
        <p14:creationId xmlns:p14="http://schemas.microsoft.com/office/powerpoint/2010/main" val="2785034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this is what the data looks like, the red is the model from The Cannon…</a:t>
            </a:r>
          </a:p>
          <a:p>
            <a:r>
              <a:rPr lang="en-AU" dirty="0" err="1"/>
              <a:t>Whats</a:t>
            </a:r>
            <a:r>
              <a:rPr lang="en-AU" dirty="0"/>
              <a:t> an over abundance relative to normal looks like, same with a depletion</a:t>
            </a:r>
          </a:p>
        </p:txBody>
      </p:sp>
      <p:sp>
        <p:nvSpPr>
          <p:cNvPr id="4" name="Slide Number Placeholder 3"/>
          <p:cNvSpPr>
            <a:spLocks noGrp="1"/>
          </p:cNvSpPr>
          <p:nvPr>
            <p:ph type="sldNum" sz="quarter" idx="10"/>
          </p:nvPr>
        </p:nvSpPr>
        <p:spPr/>
        <p:txBody>
          <a:bodyPr/>
          <a:lstStyle/>
          <a:p>
            <a:fld id="{FC48AFCB-93E7-B641-A76E-E8339E5A54F3}" type="slidenum">
              <a:rPr lang="en-US" smtClean="0"/>
              <a:t>18</a:t>
            </a:fld>
            <a:endParaRPr lang="en-US"/>
          </a:p>
        </p:txBody>
      </p:sp>
    </p:spTree>
    <p:extLst>
      <p:ext uri="{BB962C8B-B14F-4D97-AF65-F5344CB8AC3E}">
        <p14:creationId xmlns:p14="http://schemas.microsoft.com/office/powerpoint/2010/main" val="2046105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shows something of the parameter space of our sample.</a:t>
            </a:r>
          </a:p>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19</a:t>
            </a:fld>
            <a:endParaRPr lang="en-US"/>
          </a:p>
        </p:txBody>
      </p:sp>
    </p:spTree>
    <p:extLst>
      <p:ext uri="{BB962C8B-B14F-4D97-AF65-F5344CB8AC3E}">
        <p14:creationId xmlns:p14="http://schemas.microsoft.com/office/powerpoint/2010/main" val="264330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you speak of the Mg-K </a:t>
            </a:r>
            <a:r>
              <a:rPr lang="en-AU" dirty="0" err="1"/>
              <a:t>anticorrelation</a:t>
            </a:r>
            <a:r>
              <a:rPr lang="en-AU" dirty="0"/>
              <a:t>, you have talk about NGC 2419.</a:t>
            </a:r>
          </a:p>
          <a:p>
            <a:endParaRPr lang="en-AU" dirty="0"/>
          </a:p>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2</a:t>
            </a:fld>
            <a:endParaRPr lang="en-US"/>
          </a:p>
        </p:txBody>
      </p:sp>
    </p:spTree>
    <p:extLst>
      <p:ext uri="{BB962C8B-B14F-4D97-AF65-F5344CB8AC3E}">
        <p14:creationId xmlns:p14="http://schemas.microsoft.com/office/powerpoint/2010/main" val="607290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At this point a limitation of our work becomes relevant: we are unable to derive numeric abundances for [Mg/Fe]</a:t>
            </a:r>
          </a:p>
          <a:p>
            <a:r>
              <a:rPr lang="en-AU" dirty="0"/>
              <a:t>In this figure we compare our stars with the stars in NGC 2419, NGC 2808 and some galactic field stars from APOGEE</a:t>
            </a:r>
          </a:p>
        </p:txBody>
      </p:sp>
      <p:sp>
        <p:nvSpPr>
          <p:cNvPr id="4" name="Slide Number Placeholder 3"/>
          <p:cNvSpPr>
            <a:spLocks noGrp="1"/>
          </p:cNvSpPr>
          <p:nvPr>
            <p:ph type="sldNum" sz="quarter" idx="10"/>
          </p:nvPr>
        </p:nvSpPr>
        <p:spPr/>
        <p:txBody>
          <a:bodyPr/>
          <a:lstStyle/>
          <a:p>
            <a:fld id="{FC48AFCB-93E7-B641-A76E-E8339E5A54F3}" type="slidenum">
              <a:rPr lang="en-US" smtClean="0"/>
              <a:t>20</a:t>
            </a:fld>
            <a:endParaRPr lang="en-US"/>
          </a:p>
        </p:txBody>
      </p:sp>
    </p:spTree>
    <p:extLst>
      <p:ext uri="{BB962C8B-B14F-4D97-AF65-F5344CB8AC3E}">
        <p14:creationId xmlns:p14="http://schemas.microsoft.com/office/powerpoint/2010/main" val="4249412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figure is similar to the previous, but rather than plot against [Mg/Fe], we plot against [Fe/H].</a:t>
            </a:r>
          </a:p>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21</a:t>
            </a:fld>
            <a:endParaRPr lang="en-US"/>
          </a:p>
        </p:txBody>
      </p:sp>
    </p:spTree>
    <p:extLst>
      <p:ext uri="{BB962C8B-B14F-4D97-AF65-F5344CB8AC3E}">
        <p14:creationId xmlns:p14="http://schemas.microsoft.com/office/powerpoint/2010/main" val="2397961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did find some stars with similar levels of [K/Fe], and they may even be depleted in [Mg/Fe].</a:t>
            </a:r>
          </a:p>
          <a:p>
            <a:r>
              <a:rPr lang="en-AU" dirty="0"/>
              <a:t>However, in 450 thousand stars, not one did we find that had [K/Fe] higher than NGC 2419.</a:t>
            </a:r>
          </a:p>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22</a:t>
            </a:fld>
            <a:endParaRPr lang="en-US"/>
          </a:p>
        </p:txBody>
      </p:sp>
    </p:spTree>
    <p:extLst>
      <p:ext uri="{BB962C8B-B14F-4D97-AF65-F5344CB8AC3E}">
        <p14:creationId xmlns:p14="http://schemas.microsoft.com/office/powerpoint/2010/main" val="3703356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other big clue you might take away from our work in the distribution of metallicities where we found our candidates.</a:t>
            </a:r>
          </a:p>
          <a:p>
            <a:r>
              <a:rPr lang="en-AU" dirty="0"/>
              <a:t>We found them all the way from -1.4 all the way up to +0.4 </a:t>
            </a:r>
            <a:r>
              <a:rPr lang="en-AU" dirty="0" err="1"/>
              <a:t>dex</a:t>
            </a:r>
            <a:r>
              <a:rPr lang="en-AU" dirty="0"/>
              <a:t>! That’s a factor of a hundred in range…</a:t>
            </a:r>
          </a:p>
          <a:p>
            <a:r>
              <a:rPr lang="en-AU" dirty="0"/>
              <a:t>The implication is that the pollution event may not be constrained to a specific epoch in galactic evolution</a:t>
            </a:r>
          </a:p>
        </p:txBody>
      </p:sp>
      <p:sp>
        <p:nvSpPr>
          <p:cNvPr id="4" name="Slide Number Placeholder 3"/>
          <p:cNvSpPr>
            <a:spLocks noGrp="1"/>
          </p:cNvSpPr>
          <p:nvPr>
            <p:ph type="sldNum" sz="quarter" idx="10"/>
          </p:nvPr>
        </p:nvSpPr>
        <p:spPr/>
        <p:txBody>
          <a:bodyPr/>
          <a:lstStyle/>
          <a:p>
            <a:fld id="{FC48AFCB-93E7-B641-A76E-E8339E5A54F3}" type="slidenum">
              <a:rPr lang="en-US" smtClean="0"/>
              <a:t>23</a:t>
            </a:fld>
            <a:endParaRPr lang="en-US"/>
          </a:p>
        </p:txBody>
      </p:sp>
    </p:spTree>
    <p:extLst>
      <p:ext uri="{BB962C8B-B14F-4D97-AF65-F5344CB8AC3E}">
        <p14:creationId xmlns:p14="http://schemas.microsoft.com/office/powerpoint/2010/main" val="1209080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24</a:t>
            </a:fld>
            <a:endParaRPr lang="en-US"/>
          </a:p>
        </p:txBody>
      </p:sp>
    </p:spTree>
    <p:extLst>
      <p:ext uri="{BB962C8B-B14F-4D97-AF65-F5344CB8AC3E}">
        <p14:creationId xmlns:p14="http://schemas.microsoft.com/office/powerpoint/2010/main" val="1539468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Implicit in all of the previous has been the assumption that the mechanism responsible for our stars is at least similar to NGC 2419… What if we relax that assumption, and just try and come up with a plausible </a:t>
            </a:r>
            <a:r>
              <a:rPr lang="en-AU" dirty="0" err="1"/>
              <a:t>handwavy</a:t>
            </a:r>
            <a:r>
              <a:rPr lang="en-AU" dirty="0"/>
              <a:t> scenario that might explain our stars?</a:t>
            </a:r>
          </a:p>
          <a:p>
            <a:r>
              <a:rPr lang="en-AU" dirty="0"/>
              <a:t>Well, we might start with a binary like this one.</a:t>
            </a:r>
          </a:p>
        </p:txBody>
      </p:sp>
      <p:sp>
        <p:nvSpPr>
          <p:cNvPr id="4" name="Slide Number Placeholder 3"/>
          <p:cNvSpPr>
            <a:spLocks noGrp="1"/>
          </p:cNvSpPr>
          <p:nvPr>
            <p:ph type="sldNum" sz="quarter" idx="10"/>
          </p:nvPr>
        </p:nvSpPr>
        <p:spPr/>
        <p:txBody>
          <a:bodyPr/>
          <a:lstStyle/>
          <a:p>
            <a:fld id="{FC48AFCB-93E7-B641-A76E-E8339E5A54F3}" type="slidenum">
              <a:rPr lang="en-US" smtClean="0"/>
              <a:t>25</a:t>
            </a:fld>
            <a:endParaRPr lang="en-US"/>
          </a:p>
        </p:txBody>
      </p:sp>
    </p:spTree>
    <p:extLst>
      <p:ext uri="{BB962C8B-B14F-4D97-AF65-F5344CB8AC3E}">
        <p14:creationId xmlns:p14="http://schemas.microsoft.com/office/powerpoint/2010/main" val="614325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26</a:t>
            </a:fld>
            <a:endParaRPr lang="en-US"/>
          </a:p>
        </p:txBody>
      </p:sp>
    </p:spTree>
    <p:extLst>
      <p:ext uri="{BB962C8B-B14F-4D97-AF65-F5344CB8AC3E}">
        <p14:creationId xmlns:p14="http://schemas.microsoft.com/office/powerpoint/2010/main" val="768338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We’re not saying this is what’s responsible for our stars, and certainly this scenario doesn’t explain NGC 2419, but this is I suppose an example of the kind of processes one might invoke</a:t>
            </a:r>
          </a:p>
        </p:txBody>
      </p:sp>
      <p:sp>
        <p:nvSpPr>
          <p:cNvPr id="4" name="Slide Number Placeholder 3"/>
          <p:cNvSpPr>
            <a:spLocks noGrp="1"/>
          </p:cNvSpPr>
          <p:nvPr>
            <p:ph type="sldNum" sz="quarter" idx="10"/>
          </p:nvPr>
        </p:nvSpPr>
        <p:spPr/>
        <p:txBody>
          <a:bodyPr/>
          <a:lstStyle/>
          <a:p>
            <a:fld id="{FC48AFCB-93E7-B641-A76E-E8339E5A54F3}" type="slidenum">
              <a:rPr lang="en-US" smtClean="0"/>
              <a:t>28</a:t>
            </a:fld>
            <a:endParaRPr lang="en-US"/>
          </a:p>
        </p:txBody>
      </p:sp>
    </p:spTree>
    <p:extLst>
      <p:ext uri="{BB962C8B-B14F-4D97-AF65-F5344CB8AC3E}">
        <p14:creationId xmlns:p14="http://schemas.microsoft.com/office/powerpoint/2010/main" val="616430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HIRES and DEIMOS are at Keck. DEIMOS is medium resolution spectrograph, HIRES is high resolution spectrograph.</a:t>
            </a:r>
          </a:p>
        </p:txBody>
      </p:sp>
      <p:sp>
        <p:nvSpPr>
          <p:cNvPr id="4" name="Slide Number Placeholder 3"/>
          <p:cNvSpPr>
            <a:spLocks noGrp="1"/>
          </p:cNvSpPr>
          <p:nvPr>
            <p:ph type="sldNum" sz="quarter" idx="10"/>
          </p:nvPr>
        </p:nvSpPr>
        <p:spPr/>
        <p:txBody>
          <a:bodyPr/>
          <a:lstStyle/>
          <a:p>
            <a:fld id="{FC48AFCB-93E7-B641-A76E-E8339E5A54F3}" type="slidenum">
              <a:rPr lang="en-US" smtClean="0"/>
              <a:t>33</a:t>
            </a:fld>
            <a:endParaRPr lang="en-US"/>
          </a:p>
        </p:txBody>
      </p:sp>
    </p:spTree>
    <p:extLst>
      <p:ext uri="{BB962C8B-B14F-4D97-AF65-F5344CB8AC3E}">
        <p14:creationId xmlns:p14="http://schemas.microsoft.com/office/powerpoint/2010/main" val="592093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2012, when taking high resolution spectra of stars in NGC 2419, Cohen and Kirby found that there appeared to be two populations of stars in the cluster characterized by their Mg and K abundances…</a:t>
            </a:r>
          </a:p>
          <a:p>
            <a:r>
              <a:rPr lang="en-US" dirty="0"/>
              <a:t>We currently have no explanation for the existence of this population of stars.</a:t>
            </a:r>
          </a:p>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3</a:t>
            </a:fld>
            <a:endParaRPr lang="en-US"/>
          </a:p>
        </p:txBody>
      </p:sp>
    </p:spTree>
    <p:extLst>
      <p:ext uri="{BB962C8B-B14F-4D97-AF65-F5344CB8AC3E}">
        <p14:creationId xmlns:p14="http://schemas.microsoft.com/office/powerpoint/2010/main" val="652579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word about what these measurements actually are:</a:t>
            </a:r>
          </a:p>
          <a:p>
            <a:r>
              <a:rPr lang="en-US" dirty="0"/>
              <a:t>The abundances in the previous slide were derived using stellar spectroscopy, which can only measure abundances in the outer envelopes of stars, where the nucleosynthesis </a:t>
            </a:r>
            <a:r>
              <a:rPr lang="en-US" i="1" dirty="0"/>
              <a:t>isn’t </a:t>
            </a:r>
            <a:r>
              <a:rPr lang="en-US" i="0" dirty="0"/>
              <a:t>happening. </a:t>
            </a:r>
          </a:p>
          <a:p>
            <a:r>
              <a:rPr lang="en-US" i="0" dirty="0"/>
              <a:t>Rather, the envelope is indicative to the material which formed the star.</a:t>
            </a:r>
          </a:p>
        </p:txBody>
      </p:sp>
      <p:sp>
        <p:nvSpPr>
          <p:cNvPr id="4" name="Slide Number Placeholder 3"/>
          <p:cNvSpPr>
            <a:spLocks noGrp="1"/>
          </p:cNvSpPr>
          <p:nvPr>
            <p:ph type="sldNum" sz="quarter" idx="10"/>
          </p:nvPr>
        </p:nvSpPr>
        <p:spPr/>
        <p:txBody>
          <a:bodyPr/>
          <a:lstStyle/>
          <a:p>
            <a:fld id="{FC48AFCB-93E7-B641-A76E-E8339E5A54F3}" type="slidenum">
              <a:rPr lang="en-US" smtClean="0"/>
              <a:t>4</a:t>
            </a:fld>
            <a:endParaRPr lang="en-US"/>
          </a:p>
        </p:txBody>
      </p:sp>
    </p:spTree>
    <p:extLst>
      <p:ext uri="{BB962C8B-B14F-4D97-AF65-F5344CB8AC3E}">
        <p14:creationId xmlns:p14="http://schemas.microsoft.com/office/powerpoint/2010/main" val="1184625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was the nature of the source of the pollution material?</a:t>
            </a:r>
          </a:p>
        </p:txBody>
      </p:sp>
      <p:sp>
        <p:nvSpPr>
          <p:cNvPr id="4" name="Slide Number Placeholder 3"/>
          <p:cNvSpPr>
            <a:spLocks noGrp="1"/>
          </p:cNvSpPr>
          <p:nvPr>
            <p:ph type="sldNum" sz="quarter" idx="10"/>
          </p:nvPr>
        </p:nvSpPr>
        <p:spPr/>
        <p:txBody>
          <a:bodyPr/>
          <a:lstStyle/>
          <a:p>
            <a:fld id="{FC48AFCB-93E7-B641-A76E-E8339E5A54F3}" type="slidenum">
              <a:rPr lang="en-US" smtClean="0"/>
              <a:t>5</a:t>
            </a:fld>
            <a:endParaRPr lang="en-US"/>
          </a:p>
        </p:txBody>
      </p:sp>
    </p:spTree>
    <p:extLst>
      <p:ext uri="{BB962C8B-B14F-4D97-AF65-F5344CB8AC3E}">
        <p14:creationId xmlns:p14="http://schemas.microsoft.com/office/powerpoint/2010/main" val="3465987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attempt to answer this question, we might take one of two approaches…</a:t>
            </a:r>
          </a:p>
          <a:p>
            <a:r>
              <a:rPr lang="en-US" dirty="0"/>
              <a:t>What sort of clues are we talking about here?...</a:t>
            </a:r>
          </a:p>
        </p:txBody>
      </p:sp>
      <p:sp>
        <p:nvSpPr>
          <p:cNvPr id="4" name="Slide Number Placeholder 3"/>
          <p:cNvSpPr>
            <a:spLocks noGrp="1"/>
          </p:cNvSpPr>
          <p:nvPr>
            <p:ph type="sldNum" sz="quarter" idx="10"/>
          </p:nvPr>
        </p:nvSpPr>
        <p:spPr/>
        <p:txBody>
          <a:bodyPr/>
          <a:lstStyle/>
          <a:p>
            <a:fld id="{FC48AFCB-93E7-B641-A76E-E8339E5A54F3}" type="slidenum">
              <a:rPr lang="en-US" smtClean="0"/>
              <a:t>6</a:t>
            </a:fld>
            <a:endParaRPr lang="en-US"/>
          </a:p>
        </p:txBody>
      </p:sp>
    </p:spTree>
    <p:extLst>
      <p:ext uri="{BB962C8B-B14F-4D97-AF65-F5344CB8AC3E}">
        <p14:creationId xmlns:p14="http://schemas.microsoft.com/office/powerpoint/2010/main" val="1008597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attempt to answer this question, we might take one of two approaches…</a:t>
            </a:r>
          </a:p>
          <a:p>
            <a:r>
              <a:rPr lang="en-US" dirty="0"/>
              <a:t>What sort of clues are we talking about here?...</a:t>
            </a:r>
          </a:p>
        </p:txBody>
      </p:sp>
      <p:sp>
        <p:nvSpPr>
          <p:cNvPr id="4" name="Slide Number Placeholder 3"/>
          <p:cNvSpPr>
            <a:spLocks noGrp="1"/>
          </p:cNvSpPr>
          <p:nvPr>
            <p:ph type="sldNum" sz="quarter" idx="10"/>
          </p:nvPr>
        </p:nvSpPr>
        <p:spPr/>
        <p:txBody>
          <a:bodyPr/>
          <a:lstStyle/>
          <a:p>
            <a:fld id="{FC48AFCB-93E7-B641-A76E-E8339E5A54F3}" type="slidenum">
              <a:rPr lang="en-US" smtClean="0"/>
              <a:t>7</a:t>
            </a:fld>
            <a:endParaRPr lang="en-US"/>
          </a:p>
        </p:txBody>
      </p:sp>
    </p:spTree>
    <p:extLst>
      <p:ext uri="{BB962C8B-B14F-4D97-AF65-F5344CB8AC3E}">
        <p14:creationId xmlns:p14="http://schemas.microsoft.com/office/powerpoint/2010/main" val="398120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attempt to answer this question, we might take one of two approaches…</a:t>
            </a:r>
          </a:p>
          <a:p>
            <a:r>
              <a:rPr lang="en-US" dirty="0"/>
              <a:t>What sort of clues are we talking about here?...</a:t>
            </a:r>
          </a:p>
        </p:txBody>
      </p:sp>
      <p:sp>
        <p:nvSpPr>
          <p:cNvPr id="4" name="Slide Number Placeholder 3"/>
          <p:cNvSpPr>
            <a:spLocks noGrp="1"/>
          </p:cNvSpPr>
          <p:nvPr>
            <p:ph type="sldNum" sz="quarter" idx="10"/>
          </p:nvPr>
        </p:nvSpPr>
        <p:spPr/>
        <p:txBody>
          <a:bodyPr/>
          <a:lstStyle/>
          <a:p>
            <a:fld id="{FC48AFCB-93E7-B641-A76E-E8339E5A54F3}" type="slidenum">
              <a:rPr lang="en-US" smtClean="0"/>
              <a:t>8</a:t>
            </a:fld>
            <a:endParaRPr lang="en-US"/>
          </a:p>
        </p:txBody>
      </p:sp>
    </p:spTree>
    <p:extLst>
      <p:ext uri="{BB962C8B-B14F-4D97-AF65-F5344CB8AC3E}">
        <p14:creationId xmlns:p14="http://schemas.microsoft.com/office/powerpoint/2010/main" val="385541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attempt to answer this question, we might take one of two approaches…</a:t>
            </a:r>
          </a:p>
          <a:p>
            <a:r>
              <a:rPr lang="en-US" dirty="0"/>
              <a:t>What sort of clues are we talking about here?...</a:t>
            </a:r>
          </a:p>
        </p:txBody>
      </p:sp>
      <p:sp>
        <p:nvSpPr>
          <p:cNvPr id="4" name="Slide Number Placeholder 3"/>
          <p:cNvSpPr>
            <a:spLocks noGrp="1"/>
          </p:cNvSpPr>
          <p:nvPr>
            <p:ph type="sldNum" sz="quarter" idx="10"/>
          </p:nvPr>
        </p:nvSpPr>
        <p:spPr/>
        <p:txBody>
          <a:bodyPr/>
          <a:lstStyle/>
          <a:p>
            <a:fld id="{FC48AFCB-93E7-B641-A76E-E8339E5A54F3}" type="slidenum">
              <a:rPr lang="en-US" smtClean="0"/>
              <a:t>9</a:t>
            </a:fld>
            <a:endParaRPr lang="en-US"/>
          </a:p>
        </p:txBody>
      </p:sp>
    </p:spTree>
    <p:extLst>
      <p:ext uri="{BB962C8B-B14F-4D97-AF65-F5344CB8AC3E}">
        <p14:creationId xmlns:p14="http://schemas.microsoft.com/office/powerpoint/2010/main" val="417576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A974F1-3A77-514D-A7A9-B5FAEC187B7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1303318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A974F1-3A77-514D-A7A9-B5FAEC187B7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3370331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A974F1-3A77-514D-A7A9-B5FAEC187B7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2656295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A974F1-3A77-514D-A7A9-B5FAEC187B7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3348656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A974F1-3A77-514D-A7A9-B5FAEC187B7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1581233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A974F1-3A77-514D-A7A9-B5FAEC187B70}"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3676373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A974F1-3A77-514D-A7A9-B5FAEC187B70}" type="datetimeFigureOut">
              <a:rPr lang="en-US" smtClean="0"/>
              <a:t>7/23/19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314468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A974F1-3A77-514D-A7A9-B5FAEC187B70}" type="datetimeFigureOut">
              <a:rPr lang="en-US" smtClean="0"/>
              <a:t>7/23/19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89938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A974F1-3A77-514D-A7A9-B5FAEC187B70}" type="datetimeFigureOut">
              <a:rPr lang="en-US" smtClean="0"/>
              <a:t>7/23/19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1485042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A974F1-3A77-514D-A7A9-B5FAEC187B70}"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3446091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A974F1-3A77-514D-A7A9-B5FAEC187B70}"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2493211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A974F1-3A77-514D-A7A9-B5FAEC187B70}" type="datetimeFigureOut">
              <a:rPr lang="en-US" smtClean="0"/>
              <a:t>7/23/19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7933B-5491-2344-BDEF-8A3EB1951944}" type="slidenum">
              <a:rPr lang="en-US" smtClean="0"/>
              <a:t>‹#›</a:t>
            </a:fld>
            <a:endParaRPr lang="en-US"/>
          </a:p>
        </p:txBody>
      </p:sp>
    </p:spTree>
    <p:extLst>
      <p:ext uri="{BB962C8B-B14F-4D97-AF65-F5344CB8AC3E}">
        <p14:creationId xmlns:p14="http://schemas.microsoft.com/office/powerpoint/2010/main" val="97346684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0D10-CFE9-1C4F-BB1C-1CE3892DDEEB}"/>
              </a:ext>
            </a:extLst>
          </p:cNvPr>
          <p:cNvSpPr>
            <a:spLocks noGrp="1"/>
          </p:cNvSpPr>
          <p:nvPr>
            <p:ph type="ctrTitle"/>
          </p:nvPr>
        </p:nvSpPr>
        <p:spPr>
          <a:xfrm>
            <a:off x="104136" y="38631"/>
            <a:ext cx="12087864" cy="1659540"/>
          </a:xfrm>
          <a:gradFill flip="none" rotWithShape="1">
            <a:gsLst>
              <a:gs pos="52000">
                <a:schemeClr val="accent1">
                  <a:lumMod val="39000"/>
                </a:schemeClr>
              </a:gs>
              <a:gs pos="0">
                <a:schemeClr val="bg1"/>
              </a:gs>
              <a:gs pos="100000">
                <a:schemeClr val="bg1"/>
              </a:gs>
            </a:gsLst>
            <a:lin ang="0" scaled="0"/>
            <a:tileRect/>
          </a:gradFill>
        </p:spPr>
        <p:txBody>
          <a:bodyPr>
            <a:normAutofit fontScale="90000"/>
          </a:bodyPr>
          <a:lstStyle/>
          <a:p>
            <a:r>
              <a:rPr lang="en-US" b="1" dirty="0"/>
              <a:t>Discovery of K-enhanced and possibly Mg-depleted stars throughout the Milky Way</a:t>
            </a:r>
          </a:p>
        </p:txBody>
      </p:sp>
      <p:pic>
        <p:nvPicPr>
          <p:cNvPr id="5" name="Picture 4">
            <a:extLst>
              <a:ext uri="{FF2B5EF4-FFF2-40B4-BE49-F238E27FC236}">
                <a16:creationId xmlns:a16="http://schemas.microsoft.com/office/drawing/2014/main" id="{A309B541-2E91-F545-A200-2B51C42CBBB5}"/>
              </a:ext>
            </a:extLst>
          </p:cNvPr>
          <p:cNvPicPr>
            <a:picLocks noChangeAspect="1"/>
          </p:cNvPicPr>
          <p:nvPr/>
        </p:nvPicPr>
        <p:blipFill>
          <a:blip r:embed="rId3"/>
          <a:stretch>
            <a:fillRect/>
          </a:stretch>
        </p:blipFill>
        <p:spPr>
          <a:xfrm>
            <a:off x="7445830" y="3263788"/>
            <a:ext cx="2018064" cy="2018064"/>
          </a:xfrm>
          <a:prstGeom prst="rect">
            <a:avLst/>
          </a:prstGeom>
        </p:spPr>
      </p:pic>
      <p:pic>
        <p:nvPicPr>
          <p:cNvPr id="6" name="Picture 5">
            <a:extLst>
              <a:ext uri="{FF2B5EF4-FFF2-40B4-BE49-F238E27FC236}">
                <a16:creationId xmlns:a16="http://schemas.microsoft.com/office/drawing/2014/main" id="{4A541355-39DF-6442-B599-1B34AA678DC3}"/>
              </a:ext>
            </a:extLst>
          </p:cNvPr>
          <p:cNvPicPr>
            <a:picLocks noChangeAspect="1"/>
          </p:cNvPicPr>
          <p:nvPr/>
        </p:nvPicPr>
        <p:blipFill>
          <a:blip r:embed="rId4"/>
          <a:stretch>
            <a:fillRect/>
          </a:stretch>
        </p:blipFill>
        <p:spPr>
          <a:xfrm>
            <a:off x="9355916" y="4362700"/>
            <a:ext cx="2018064" cy="2018064"/>
          </a:xfrm>
          <a:prstGeom prst="rect">
            <a:avLst/>
          </a:prstGeom>
        </p:spPr>
      </p:pic>
      <p:pic>
        <p:nvPicPr>
          <p:cNvPr id="7" name="Picture 6">
            <a:extLst>
              <a:ext uri="{FF2B5EF4-FFF2-40B4-BE49-F238E27FC236}">
                <a16:creationId xmlns:a16="http://schemas.microsoft.com/office/drawing/2014/main" id="{007472EE-0661-6C45-83E9-1273FCC88FA8}"/>
              </a:ext>
            </a:extLst>
          </p:cNvPr>
          <p:cNvPicPr>
            <a:picLocks noChangeAspect="1"/>
          </p:cNvPicPr>
          <p:nvPr/>
        </p:nvPicPr>
        <p:blipFill>
          <a:blip r:embed="rId5"/>
          <a:stretch>
            <a:fillRect/>
          </a:stretch>
        </p:blipFill>
        <p:spPr>
          <a:xfrm>
            <a:off x="860552" y="2966871"/>
            <a:ext cx="5615013" cy="3631041"/>
          </a:xfrm>
          <a:prstGeom prst="rect">
            <a:avLst/>
          </a:prstGeom>
        </p:spPr>
      </p:pic>
      <p:sp>
        <p:nvSpPr>
          <p:cNvPr id="8" name="TextBox 7">
            <a:extLst>
              <a:ext uri="{FF2B5EF4-FFF2-40B4-BE49-F238E27FC236}">
                <a16:creationId xmlns:a16="http://schemas.microsoft.com/office/drawing/2014/main" id="{27E904EB-B55E-984C-AA84-67F41BD46936}"/>
              </a:ext>
            </a:extLst>
          </p:cNvPr>
          <p:cNvSpPr txBox="1"/>
          <p:nvPr/>
        </p:nvSpPr>
        <p:spPr>
          <a:xfrm>
            <a:off x="4446615" y="5846790"/>
            <a:ext cx="2334986" cy="646331"/>
          </a:xfrm>
          <a:prstGeom prst="rect">
            <a:avLst/>
          </a:prstGeom>
          <a:noFill/>
        </p:spPr>
        <p:txBody>
          <a:bodyPr wrap="square" rtlCol="0">
            <a:spAutoFit/>
          </a:bodyPr>
          <a:lstStyle/>
          <a:p>
            <a:pPr algn="r"/>
            <a:r>
              <a:rPr lang="en-US" dirty="0"/>
              <a:t>Image Credit:</a:t>
            </a:r>
          </a:p>
          <a:p>
            <a:pPr algn="r"/>
            <a:r>
              <a:rPr lang="en-US" dirty="0"/>
              <a:t>NASA</a:t>
            </a:r>
          </a:p>
        </p:txBody>
      </p:sp>
      <p:sp>
        <p:nvSpPr>
          <p:cNvPr id="9" name="TextBox 8">
            <a:extLst>
              <a:ext uri="{FF2B5EF4-FFF2-40B4-BE49-F238E27FC236}">
                <a16:creationId xmlns:a16="http://schemas.microsoft.com/office/drawing/2014/main" id="{C84975BC-2A23-174D-91DA-8ACD2BBC845A}"/>
              </a:ext>
            </a:extLst>
          </p:cNvPr>
          <p:cNvSpPr txBox="1"/>
          <p:nvPr/>
        </p:nvSpPr>
        <p:spPr>
          <a:xfrm>
            <a:off x="480986" y="1669564"/>
            <a:ext cx="11193943" cy="1200329"/>
          </a:xfrm>
          <a:prstGeom prst="rect">
            <a:avLst/>
          </a:prstGeom>
          <a:noFill/>
        </p:spPr>
        <p:txBody>
          <a:bodyPr wrap="square" rtlCol="0">
            <a:spAutoFit/>
          </a:bodyPr>
          <a:lstStyle/>
          <a:p>
            <a:pPr algn="ctr"/>
            <a:r>
              <a:rPr lang="en-US" sz="2400" b="1" dirty="0"/>
              <a:t>Alex Kemp </a:t>
            </a:r>
            <a:r>
              <a:rPr lang="en-US" sz="2400" dirty="0"/>
              <a:t>(</a:t>
            </a:r>
            <a:r>
              <a:rPr lang="en-US" sz="2400" i="1" dirty="0"/>
              <a:t>School of Physics &amp; Astronomy, Monash University</a:t>
            </a:r>
            <a:r>
              <a:rPr lang="en-US" sz="2400" dirty="0"/>
              <a:t>)</a:t>
            </a:r>
          </a:p>
          <a:p>
            <a:pPr algn="ctr"/>
            <a:r>
              <a:rPr lang="en-US" sz="2400" dirty="0"/>
              <a:t>Collaborators: Andrew Casey, Mathew Miles, Brodie Norfolk, John </a:t>
            </a:r>
            <a:r>
              <a:rPr lang="en-US" sz="2400" dirty="0" err="1"/>
              <a:t>Lattanzio</a:t>
            </a:r>
            <a:r>
              <a:rPr lang="en-US" sz="2400" dirty="0"/>
              <a:t>, Amanda Karakas, Kevin </a:t>
            </a:r>
            <a:r>
              <a:rPr lang="en-US" sz="2400" dirty="0" err="1"/>
              <a:t>Schlaufman</a:t>
            </a:r>
            <a:r>
              <a:rPr lang="en-US" sz="2400" dirty="0"/>
              <a:t>, Anna Ho, Christopher Tout, Melissa Ness, Alexander Ji</a:t>
            </a:r>
          </a:p>
        </p:txBody>
      </p:sp>
      <p:sp>
        <p:nvSpPr>
          <p:cNvPr id="10" name="TextBox 9">
            <a:extLst>
              <a:ext uri="{FF2B5EF4-FFF2-40B4-BE49-F238E27FC236}">
                <a16:creationId xmlns:a16="http://schemas.microsoft.com/office/drawing/2014/main" id="{3BA3A3B6-D8C8-2541-97D7-3E7D64F1E5BC}"/>
              </a:ext>
            </a:extLst>
          </p:cNvPr>
          <p:cNvSpPr txBox="1"/>
          <p:nvPr/>
        </p:nvSpPr>
        <p:spPr>
          <a:xfrm>
            <a:off x="554516" y="3056752"/>
            <a:ext cx="1616529" cy="369332"/>
          </a:xfrm>
          <a:prstGeom prst="rect">
            <a:avLst/>
          </a:prstGeom>
          <a:noFill/>
        </p:spPr>
        <p:txBody>
          <a:bodyPr wrap="square" rtlCol="0">
            <a:spAutoFit/>
          </a:bodyPr>
          <a:lstStyle/>
          <a:p>
            <a:r>
              <a:rPr lang="en-US" dirty="0"/>
              <a:t>Milky Way</a:t>
            </a:r>
          </a:p>
        </p:txBody>
      </p:sp>
    </p:spTree>
    <p:extLst>
      <p:ext uri="{BB962C8B-B14F-4D97-AF65-F5344CB8AC3E}">
        <p14:creationId xmlns:p14="http://schemas.microsoft.com/office/powerpoint/2010/main" val="319642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764116" y="0"/>
            <a:ext cx="10515600" cy="1094014"/>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Clues/Constraints</a:t>
            </a:r>
          </a:p>
        </p:txBody>
      </p:sp>
      <p:sp>
        <p:nvSpPr>
          <p:cNvPr id="2" name="TextBox 1">
            <a:extLst>
              <a:ext uri="{FF2B5EF4-FFF2-40B4-BE49-F238E27FC236}">
                <a16:creationId xmlns:a16="http://schemas.microsoft.com/office/drawing/2014/main" id="{4D308CF5-72E4-104A-B257-DD18F7930C16}"/>
              </a:ext>
            </a:extLst>
          </p:cNvPr>
          <p:cNvSpPr txBox="1"/>
          <p:nvPr/>
        </p:nvSpPr>
        <p:spPr>
          <a:xfrm>
            <a:off x="604157" y="1404257"/>
            <a:ext cx="11038114" cy="4093428"/>
          </a:xfrm>
          <a:prstGeom prst="rect">
            <a:avLst/>
          </a:prstGeom>
          <a:noFill/>
        </p:spPr>
        <p:txBody>
          <a:bodyPr wrap="square" rtlCol="0">
            <a:spAutoFit/>
          </a:bodyPr>
          <a:lstStyle/>
          <a:p>
            <a:pPr marL="571500" indent="-571500">
              <a:buFont typeface="Arial" panose="020B0604020202020204" pitchFamily="34" charset="0"/>
              <a:buChar char="•"/>
            </a:pPr>
            <a:r>
              <a:rPr lang="en-US" sz="4000" dirty="0"/>
              <a:t>Other abundances</a:t>
            </a:r>
          </a:p>
          <a:p>
            <a:pPr marL="285750" indent="-285750">
              <a:buFont typeface="Arial" panose="020B0604020202020204" pitchFamily="34" charset="0"/>
              <a:buChar char="•"/>
            </a:pPr>
            <a:endParaRPr lang="en-US" sz="2800" dirty="0"/>
          </a:p>
          <a:p>
            <a:pPr marL="571500" indent="-571500">
              <a:buFont typeface="Arial" panose="020B0604020202020204" pitchFamily="34" charset="0"/>
              <a:buChar char="•"/>
            </a:pPr>
            <a:r>
              <a:rPr lang="en-US" sz="4000" dirty="0"/>
              <a:t>Require enough material to be produced to pollute around 40% of the cluster.</a:t>
            </a: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r>
              <a:rPr lang="en-US" sz="4000" b="1" dirty="0">
                <a:solidFill>
                  <a:schemeClr val="accent4"/>
                </a:solidFill>
              </a:rPr>
              <a:t>Rarity</a:t>
            </a:r>
            <a:r>
              <a:rPr lang="en-US" sz="4000" dirty="0"/>
              <a:t>? </a:t>
            </a:r>
          </a:p>
          <a:p>
            <a:pPr marL="1028700" lvl="1" indent="-571500">
              <a:buFont typeface="Wingdings" pitchFamily="2" charset="2"/>
              <a:buChar char="Ø"/>
            </a:pPr>
            <a:r>
              <a:rPr lang="en-US" sz="3200" dirty="0"/>
              <a:t>Is this chemical signature </a:t>
            </a:r>
            <a:r>
              <a:rPr lang="en-US" sz="3200" dirty="0">
                <a:solidFill>
                  <a:schemeClr val="accent4"/>
                </a:solidFill>
              </a:rPr>
              <a:t>unique</a:t>
            </a:r>
            <a:r>
              <a:rPr lang="en-US" sz="3200" dirty="0"/>
              <a:t> to NGC 2419?</a:t>
            </a:r>
          </a:p>
        </p:txBody>
      </p:sp>
    </p:spTree>
    <p:extLst>
      <p:ext uri="{BB962C8B-B14F-4D97-AF65-F5344CB8AC3E}">
        <p14:creationId xmlns:p14="http://schemas.microsoft.com/office/powerpoint/2010/main" val="1612186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1E3278-161F-D046-B676-3D6193A7ED97}"/>
              </a:ext>
            </a:extLst>
          </p:cNvPr>
          <p:cNvSpPr txBox="1"/>
          <p:nvPr/>
        </p:nvSpPr>
        <p:spPr>
          <a:xfrm>
            <a:off x="789895" y="990020"/>
            <a:ext cx="4767943" cy="1508105"/>
          </a:xfrm>
          <a:prstGeom prst="rect">
            <a:avLst/>
          </a:prstGeom>
          <a:noFill/>
          <a:ln>
            <a:solidFill>
              <a:srgbClr val="C00000"/>
            </a:solidFill>
          </a:ln>
        </p:spPr>
        <p:txBody>
          <a:bodyPr wrap="square" rtlCol="0">
            <a:spAutoFit/>
          </a:bodyPr>
          <a:lstStyle/>
          <a:p>
            <a:pPr algn="ctr"/>
            <a:r>
              <a:rPr lang="en-US" sz="2400" b="1" dirty="0" err="1"/>
              <a:t>Carretta</a:t>
            </a:r>
            <a:r>
              <a:rPr lang="en-US" sz="2400" b="1" dirty="0"/>
              <a:t> et al (2013): </a:t>
            </a:r>
          </a:p>
          <a:p>
            <a:pPr algn="ctr"/>
            <a:r>
              <a:rPr lang="en-US" dirty="0"/>
              <a:t>NGC 104 (47 </a:t>
            </a:r>
            <a:r>
              <a:rPr lang="en-US" dirty="0" err="1"/>
              <a:t>Tuc</a:t>
            </a:r>
            <a:r>
              <a:rPr lang="en-US" dirty="0"/>
              <a:t>), </a:t>
            </a:r>
            <a:r>
              <a:rPr lang="en-US" i="1" dirty="0"/>
              <a:t>⍵</a:t>
            </a:r>
            <a:r>
              <a:rPr lang="en-US" dirty="0"/>
              <a:t> Cen, NGC 6752, NGC6121, NGC1904, NGC 7099, NGC 6397, +21 field stars </a:t>
            </a:r>
          </a:p>
          <a:p>
            <a:pPr algn="ctr"/>
            <a:r>
              <a:rPr lang="en-US" sz="3200" dirty="0"/>
              <a:t>(UVES) </a:t>
            </a:r>
            <a:r>
              <a:rPr lang="en-US" sz="3200" dirty="0">
                <a:solidFill>
                  <a:schemeClr val="accent4"/>
                </a:solidFill>
              </a:rPr>
              <a:t>Total stars: 98.</a:t>
            </a:r>
          </a:p>
        </p:txBody>
      </p:sp>
      <p:sp>
        <p:nvSpPr>
          <p:cNvPr id="8" name="TextBox 7">
            <a:extLst>
              <a:ext uri="{FF2B5EF4-FFF2-40B4-BE49-F238E27FC236}">
                <a16:creationId xmlns:a16="http://schemas.microsoft.com/office/drawing/2014/main" id="{9CF2B044-607D-F644-AD81-EE7FE53C50F6}"/>
              </a:ext>
            </a:extLst>
          </p:cNvPr>
          <p:cNvSpPr txBox="1"/>
          <p:nvPr/>
        </p:nvSpPr>
        <p:spPr>
          <a:xfrm>
            <a:off x="789895" y="2577324"/>
            <a:ext cx="4767943" cy="1723549"/>
          </a:xfrm>
          <a:prstGeom prst="rect">
            <a:avLst/>
          </a:prstGeom>
          <a:noFill/>
          <a:ln>
            <a:solidFill>
              <a:srgbClr val="C00000"/>
            </a:solidFill>
          </a:ln>
        </p:spPr>
        <p:txBody>
          <a:bodyPr wrap="square" rtlCol="0">
            <a:spAutoFit/>
          </a:bodyPr>
          <a:lstStyle/>
          <a:p>
            <a:pPr algn="ctr"/>
            <a:r>
              <a:rPr lang="en-AU" sz="2400" b="1" dirty="0" err="1"/>
              <a:t>Černiauskas</a:t>
            </a:r>
            <a:r>
              <a:rPr lang="en-AU" sz="2400" b="1" dirty="0"/>
              <a:t> </a:t>
            </a:r>
            <a:r>
              <a:rPr lang="en-US" sz="2400" b="1" dirty="0"/>
              <a:t>et al (2017):</a:t>
            </a:r>
          </a:p>
          <a:p>
            <a:pPr algn="ctr"/>
            <a:r>
              <a:rPr lang="en-US" dirty="0"/>
              <a:t> NGC 104 (47 </a:t>
            </a:r>
            <a:r>
              <a:rPr lang="en-US" dirty="0" err="1"/>
              <a:t>Tuc</a:t>
            </a:r>
            <a:r>
              <a:rPr lang="en-US" dirty="0"/>
              <a:t>). </a:t>
            </a:r>
          </a:p>
          <a:p>
            <a:pPr algn="ctr"/>
            <a:r>
              <a:rPr lang="en-US" sz="3200" dirty="0"/>
              <a:t>(2dF/HERMES) </a:t>
            </a:r>
            <a:r>
              <a:rPr lang="en-US" sz="3200" dirty="0">
                <a:solidFill>
                  <a:schemeClr val="accent4"/>
                </a:solidFill>
              </a:rPr>
              <a:t>Total stars: 32</a:t>
            </a:r>
            <a:endParaRPr lang="en-US" sz="2400" i="1" dirty="0">
              <a:solidFill>
                <a:schemeClr val="accent4"/>
              </a:solidFill>
            </a:endParaRPr>
          </a:p>
        </p:txBody>
      </p:sp>
      <p:sp>
        <p:nvSpPr>
          <p:cNvPr id="9" name="TextBox 8">
            <a:extLst>
              <a:ext uri="{FF2B5EF4-FFF2-40B4-BE49-F238E27FC236}">
                <a16:creationId xmlns:a16="http://schemas.microsoft.com/office/drawing/2014/main" id="{F6491FF3-0160-EB40-B699-C820182F335A}"/>
              </a:ext>
            </a:extLst>
          </p:cNvPr>
          <p:cNvSpPr txBox="1"/>
          <p:nvPr/>
        </p:nvSpPr>
        <p:spPr>
          <a:xfrm>
            <a:off x="789895" y="4397325"/>
            <a:ext cx="4767943" cy="1323439"/>
          </a:xfrm>
          <a:prstGeom prst="rect">
            <a:avLst/>
          </a:prstGeom>
          <a:noFill/>
          <a:ln>
            <a:solidFill>
              <a:srgbClr val="C00000"/>
            </a:solidFill>
          </a:ln>
        </p:spPr>
        <p:txBody>
          <a:bodyPr wrap="square" rtlCol="0">
            <a:spAutoFit/>
          </a:bodyPr>
          <a:lstStyle/>
          <a:p>
            <a:pPr algn="ctr"/>
            <a:r>
              <a:rPr lang="en-AU" sz="2400" b="1" dirty="0" err="1"/>
              <a:t>Mucciarelli</a:t>
            </a:r>
            <a:r>
              <a:rPr lang="en-AU" sz="2400" b="1" dirty="0"/>
              <a:t> </a:t>
            </a:r>
            <a:r>
              <a:rPr lang="en-US" sz="2400" b="1" dirty="0"/>
              <a:t>et al (2017):</a:t>
            </a:r>
          </a:p>
          <a:p>
            <a:pPr algn="ctr"/>
            <a:r>
              <a:rPr lang="en-US" sz="2400" b="1" dirty="0"/>
              <a:t> </a:t>
            </a:r>
            <a:r>
              <a:rPr lang="en-US" dirty="0"/>
              <a:t>NGC 104 (47 </a:t>
            </a:r>
            <a:r>
              <a:rPr lang="en-US" dirty="0" err="1"/>
              <a:t>Tuc</a:t>
            </a:r>
            <a:r>
              <a:rPr lang="en-US" dirty="0"/>
              <a:t>), NGC 6752, NGC 6809 </a:t>
            </a:r>
            <a:r>
              <a:rPr lang="en-US" sz="3200" dirty="0"/>
              <a:t>(FLAMES) </a:t>
            </a:r>
            <a:r>
              <a:rPr lang="en-US" sz="3200" dirty="0">
                <a:solidFill>
                  <a:schemeClr val="accent4"/>
                </a:solidFill>
              </a:rPr>
              <a:t>Total stars: 429</a:t>
            </a:r>
            <a:endParaRPr lang="en-US" sz="2400" i="1" dirty="0">
              <a:solidFill>
                <a:schemeClr val="accent4"/>
              </a:solidFill>
            </a:endParaRPr>
          </a:p>
        </p:txBody>
      </p:sp>
      <p:sp>
        <p:nvSpPr>
          <p:cNvPr id="10" name="TextBox 9">
            <a:extLst>
              <a:ext uri="{FF2B5EF4-FFF2-40B4-BE49-F238E27FC236}">
                <a16:creationId xmlns:a16="http://schemas.microsoft.com/office/drawing/2014/main" id="{6722830B-A958-AC41-ACEF-73A144946E53}"/>
              </a:ext>
            </a:extLst>
          </p:cNvPr>
          <p:cNvSpPr txBox="1"/>
          <p:nvPr/>
        </p:nvSpPr>
        <p:spPr>
          <a:xfrm>
            <a:off x="373942" y="5817628"/>
            <a:ext cx="5599851" cy="830997"/>
          </a:xfrm>
          <a:prstGeom prst="rect">
            <a:avLst/>
          </a:prstGeom>
          <a:noFill/>
          <a:ln w="76200">
            <a:solidFill>
              <a:srgbClr val="C00000"/>
            </a:solidFill>
          </a:ln>
        </p:spPr>
        <p:txBody>
          <a:bodyPr wrap="square" rtlCol="0">
            <a:spAutoFit/>
          </a:bodyPr>
          <a:lstStyle/>
          <a:p>
            <a:pPr algn="ctr"/>
            <a:r>
              <a:rPr lang="en-US" sz="2400" b="1" u="sng" dirty="0"/>
              <a:t>No</a:t>
            </a:r>
            <a:r>
              <a:rPr lang="en-US" sz="2400" dirty="0"/>
              <a:t> correlation between Mg and K.</a:t>
            </a:r>
          </a:p>
          <a:p>
            <a:pPr algn="ctr"/>
            <a:r>
              <a:rPr lang="en-US" sz="2400" b="1" u="sng" dirty="0"/>
              <a:t>No</a:t>
            </a:r>
            <a:r>
              <a:rPr lang="en-US" sz="2400" dirty="0"/>
              <a:t> significant intrinsic spreads in Mg or K.</a:t>
            </a:r>
          </a:p>
        </p:txBody>
      </p:sp>
      <p:sp>
        <p:nvSpPr>
          <p:cNvPr id="11" name="TextBox 10">
            <a:extLst>
              <a:ext uri="{FF2B5EF4-FFF2-40B4-BE49-F238E27FC236}">
                <a16:creationId xmlns:a16="http://schemas.microsoft.com/office/drawing/2014/main" id="{24A3BA9C-19BD-134E-B4AE-CE510CF9F82C}"/>
              </a:ext>
            </a:extLst>
          </p:cNvPr>
          <p:cNvSpPr txBox="1"/>
          <p:nvPr/>
        </p:nvSpPr>
        <p:spPr>
          <a:xfrm>
            <a:off x="6630152" y="967745"/>
            <a:ext cx="5039391" cy="954107"/>
          </a:xfrm>
          <a:prstGeom prst="rect">
            <a:avLst/>
          </a:prstGeom>
          <a:noFill/>
          <a:ln>
            <a:solidFill>
              <a:schemeClr val="accent4"/>
            </a:solidFill>
          </a:ln>
        </p:spPr>
        <p:txBody>
          <a:bodyPr wrap="square" rtlCol="0">
            <a:spAutoFit/>
          </a:bodyPr>
          <a:lstStyle/>
          <a:p>
            <a:pPr algn="ctr"/>
            <a:r>
              <a:rPr lang="en-US" sz="2800" b="1" dirty="0" err="1"/>
              <a:t>Mucciarelli</a:t>
            </a:r>
            <a:r>
              <a:rPr lang="en-US" sz="2800" b="1" dirty="0"/>
              <a:t> et al (2015):</a:t>
            </a:r>
          </a:p>
          <a:p>
            <a:pPr algn="ctr"/>
            <a:r>
              <a:rPr lang="en-US" sz="2800" dirty="0"/>
              <a:t> NGC 2808</a:t>
            </a:r>
          </a:p>
        </p:txBody>
      </p:sp>
      <p:sp>
        <p:nvSpPr>
          <p:cNvPr id="13" name="TextBox 12">
            <a:extLst>
              <a:ext uri="{FF2B5EF4-FFF2-40B4-BE49-F238E27FC236}">
                <a16:creationId xmlns:a16="http://schemas.microsoft.com/office/drawing/2014/main" id="{EEFADE6C-0C5B-2B4D-87FF-5EA22D0B6F8A}"/>
              </a:ext>
            </a:extLst>
          </p:cNvPr>
          <p:cNvSpPr txBox="1"/>
          <p:nvPr/>
        </p:nvSpPr>
        <p:spPr>
          <a:xfrm>
            <a:off x="6193283" y="5817628"/>
            <a:ext cx="5507131" cy="830997"/>
          </a:xfrm>
          <a:prstGeom prst="rect">
            <a:avLst/>
          </a:prstGeom>
          <a:noFill/>
          <a:ln w="76200">
            <a:solidFill>
              <a:schemeClr val="accent4"/>
            </a:solidFill>
          </a:ln>
        </p:spPr>
        <p:txBody>
          <a:bodyPr wrap="square" rtlCol="0">
            <a:spAutoFit/>
          </a:bodyPr>
          <a:lstStyle/>
          <a:p>
            <a:pPr algn="ctr"/>
            <a:r>
              <a:rPr lang="en-US" sz="2400" b="1" u="sng" dirty="0"/>
              <a:t>Statistically significant</a:t>
            </a:r>
            <a:r>
              <a:rPr lang="en-US" sz="2400" dirty="0"/>
              <a:t> anti-correlation between Mg and K, </a:t>
            </a:r>
            <a:r>
              <a:rPr lang="en-US" sz="2400" b="1" u="sng" dirty="0"/>
              <a:t>very little</a:t>
            </a:r>
            <a:r>
              <a:rPr lang="en-US" sz="2400" dirty="0"/>
              <a:t> spread in K</a:t>
            </a:r>
          </a:p>
        </p:txBody>
      </p:sp>
      <p:pic>
        <p:nvPicPr>
          <p:cNvPr id="14" name="Picture 13">
            <a:extLst>
              <a:ext uri="{FF2B5EF4-FFF2-40B4-BE49-F238E27FC236}">
                <a16:creationId xmlns:a16="http://schemas.microsoft.com/office/drawing/2014/main" id="{D1F453BA-0A5F-F141-909B-02849A410F86}"/>
              </a:ext>
            </a:extLst>
          </p:cNvPr>
          <p:cNvPicPr>
            <a:picLocks noChangeAspect="1"/>
          </p:cNvPicPr>
          <p:nvPr/>
        </p:nvPicPr>
        <p:blipFill>
          <a:blip r:embed="rId3"/>
          <a:stretch>
            <a:fillRect/>
          </a:stretch>
        </p:blipFill>
        <p:spPr>
          <a:xfrm>
            <a:off x="7188123" y="1965191"/>
            <a:ext cx="3770187" cy="3755574"/>
          </a:xfrm>
          <a:prstGeom prst="rect">
            <a:avLst/>
          </a:prstGeom>
          <a:solidFill>
            <a:schemeClr val="tx1"/>
          </a:solidFill>
        </p:spPr>
      </p:pic>
      <p:sp>
        <p:nvSpPr>
          <p:cNvPr id="17" name="Title 1">
            <a:extLst>
              <a:ext uri="{FF2B5EF4-FFF2-40B4-BE49-F238E27FC236}">
                <a16:creationId xmlns:a16="http://schemas.microsoft.com/office/drawing/2014/main" id="{2AE1EC7B-119A-4842-8C94-6996F6EC0FE2}"/>
              </a:ext>
            </a:extLst>
          </p:cNvPr>
          <p:cNvSpPr txBox="1">
            <a:spLocks/>
          </p:cNvSpPr>
          <p:nvPr/>
        </p:nvSpPr>
        <p:spPr>
          <a:xfrm>
            <a:off x="764116" y="1"/>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Beyond NGC 2419? Other Works</a:t>
            </a:r>
          </a:p>
        </p:txBody>
      </p:sp>
    </p:spTree>
    <p:extLst>
      <p:ext uri="{BB962C8B-B14F-4D97-AF65-F5344CB8AC3E}">
        <p14:creationId xmlns:p14="http://schemas.microsoft.com/office/powerpoint/2010/main" val="3511958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AE1EC7B-119A-4842-8C94-6996F6EC0FE2}"/>
              </a:ext>
            </a:extLst>
          </p:cNvPr>
          <p:cNvSpPr txBox="1">
            <a:spLocks/>
          </p:cNvSpPr>
          <p:nvPr/>
        </p:nvSpPr>
        <p:spPr>
          <a:xfrm>
            <a:off x="764115" y="0"/>
            <a:ext cx="10515600" cy="1088416"/>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Beyond NGC 2419? Our Work</a:t>
            </a:r>
          </a:p>
        </p:txBody>
      </p:sp>
      <p:sp>
        <p:nvSpPr>
          <p:cNvPr id="19" name="Rectangle 18">
            <a:extLst>
              <a:ext uri="{FF2B5EF4-FFF2-40B4-BE49-F238E27FC236}">
                <a16:creationId xmlns:a16="http://schemas.microsoft.com/office/drawing/2014/main" id="{0DF25D08-F2E0-B64E-B9F9-D6C27775C15A}"/>
              </a:ext>
            </a:extLst>
          </p:cNvPr>
          <p:cNvSpPr/>
          <p:nvPr/>
        </p:nvSpPr>
        <p:spPr>
          <a:xfrm>
            <a:off x="1045790" y="1952058"/>
            <a:ext cx="10233925" cy="3416320"/>
          </a:xfrm>
          <a:prstGeom prst="rect">
            <a:avLst/>
          </a:prstGeom>
        </p:spPr>
        <p:txBody>
          <a:bodyPr wrap="square">
            <a:spAutoFit/>
          </a:bodyPr>
          <a:lstStyle/>
          <a:p>
            <a:r>
              <a:rPr lang="en-AU" sz="3600" b="1" dirty="0">
                <a:latin typeface="Arial" panose="020B0604020202020204" pitchFamily="34" charset="0"/>
              </a:rPr>
              <a:t>Searched: </a:t>
            </a:r>
            <a:r>
              <a:rPr lang="en-AU" sz="3600" b="1" dirty="0">
                <a:solidFill>
                  <a:schemeClr val="accent4"/>
                </a:solidFill>
                <a:latin typeface="Arial" panose="020B0604020202020204" pitchFamily="34" charset="0"/>
              </a:rPr>
              <a:t>450180</a:t>
            </a:r>
            <a:r>
              <a:rPr lang="en-AU" sz="3600" b="1" dirty="0">
                <a:latin typeface="Arial" panose="020B0604020202020204" pitchFamily="34" charset="0"/>
              </a:rPr>
              <a:t> </a:t>
            </a:r>
            <a:r>
              <a:rPr lang="en-AU" sz="3600" dirty="0">
                <a:latin typeface="Arial" panose="020B0604020202020204" pitchFamily="34" charset="0"/>
              </a:rPr>
              <a:t>low resolution LAMOST giant spectra</a:t>
            </a:r>
          </a:p>
          <a:p>
            <a:endParaRPr lang="en-AU" sz="3600" b="1" dirty="0">
              <a:latin typeface="Arial" panose="020B0604020202020204" pitchFamily="34" charset="0"/>
            </a:endParaRPr>
          </a:p>
          <a:p>
            <a:endParaRPr lang="en-AU" sz="3600" b="1" dirty="0">
              <a:latin typeface="Arial" panose="020B0604020202020204" pitchFamily="34" charset="0"/>
            </a:endParaRPr>
          </a:p>
          <a:p>
            <a:r>
              <a:rPr lang="en-AU" sz="3600" b="1" dirty="0">
                <a:latin typeface="Arial" panose="020B0604020202020204" pitchFamily="34" charset="0"/>
              </a:rPr>
              <a:t>Found: </a:t>
            </a:r>
            <a:r>
              <a:rPr lang="en-AU" sz="3600" b="1" dirty="0">
                <a:solidFill>
                  <a:schemeClr val="accent4"/>
                </a:solidFill>
                <a:latin typeface="Arial" panose="020B0604020202020204" pitchFamily="34" charset="0"/>
              </a:rPr>
              <a:t>112</a:t>
            </a:r>
            <a:r>
              <a:rPr lang="en-AU" sz="3600" b="1" dirty="0">
                <a:solidFill>
                  <a:srgbClr val="00B050"/>
                </a:solidFill>
                <a:latin typeface="Arial" panose="020B0604020202020204" pitchFamily="34" charset="0"/>
              </a:rPr>
              <a:t> </a:t>
            </a:r>
            <a:r>
              <a:rPr lang="en-AU" sz="3600" dirty="0">
                <a:latin typeface="Arial" panose="020B0604020202020204" pitchFamily="34" charset="0"/>
              </a:rPr>
              <a:t>candidate stars exhibiting enhanced [K/Fe] and potentially reduced [Mg/Fe]</a:t>
            </a:r>
          </a:p>
        </p:txBody>
      </p:sp>
    </p:spTree>
    <p:extLst>
      <p:ext uri="{BB962C8B-B14F-4D97-AF65-F5344CB8AC3E}">
        <p14:creationId xmlns:p14="http://schemas.microsoft.com/office/powerpoint/2010/main" val="790531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AE1EC7B-119A-4842-8C94-6996F6EC0FE2}"/>
              </a:ext>
            </a:extLst>
          </p:cNvPr>
          <p:cNvSpPr txBox="1">
            <a:spLocks/>
          </p:cNvSpPr>
          <p:nvPr/>
        </p:nvSpPr>
        <p:spPr>
          <a:xfrm>
            <a:off x="764116" y="1"/>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The absolute bare bones of the methodology</a:t>
            </a:r>
          </a:p>
        </p:txBody>
      </p:sp>
      <p:sp>
        <p:nvSpPr>
          <p:cNvPr id="19" name="Rectangle 18">
            <a:extLst>
              <a:ext uri="{FF2B5EF4-FFF2-40B4-BE49-F238E27FC236}">
                <a16:creationId xmlns:a16="http://schemas.microsoft.com/office/drawing/2014/main" id="{0DF25D08-F2E0-B64E-B9F9-D6C27775C15A}"/>
              </a:ext>
            </a:extLst>
          </p:cNvPr>
          <p:cNvSpPr/>
          <p:nvPr/>
        </p:nvSpPr>
        <p:spPr>
          <a:xfrm>
            <a:off x="273049" y="898635"/>
            <a:ext cx="11497733" cy="5632311"/>
          </a:xfrm>
          <a:prstGeom prst="rect">
            <a:avLst/>
          </a:prstGeom>
        </p:spPr>
        <p:txBody>
          <a:bodyPr wrap="square">
            <a:spAutoFit/>
          </a:bodyPr>
          <a:lstStyle/>
          <a:p>
            <a:pPr marL="742950" indent="-742950">
              <a:buFont typeface="+mj-lt"/>
              <a:buAutoNum type="arabicPeriod"/>
            </a:pPr>
            <a:r>
              <a:rPr lang="en-AU" sz="3600" dirty="0">
                <a:solidFill>
                  <a:schemeClr val="accent4"/>
                </a:solidFill>
                <a:latin typeface="Arial" panose="020B0604020202020204" pitchFamily="34" charset="0"/>
              </a:rPr>
              <a:t>Take data-driven model </a:t>
            </a:r>
            <a:r>
              <a:rPr lang="en-AU" sz="3600" dirty="0">
                <a:latin typeface="Arial" panose="020B0604020202020204" pitchFamily="34" charset="0"/>
              </a:rPr>
              <a:t>produced by The Cannon for each giant spectra from LAMOST</a:t>
            </a:r>
          </a:p>
          <a:p>
            <a:pPr marL="742950" indent="-742950">
              <a:buFont typeface="+mj-lt"/>
              <a:buAutoNum type="arabicPeriod"/>
            </a:pPr>
            <a:endParaRPr lang="en-AU" sz="3600" dirty="0">
              <a:latin typeface="Arial" panose="020B0604020202020204" pitchFamily="34" charset="0"/>
            </a:endParaRPr>
          </a:p>
          <a:p>
            <a:pPr marL="742950" indent="-742950">
              <a:buFont typeface="+mj-lt"/>
              <a:buAutoNum type="arabicPeriod"/>
            </a:pPr>
            <a:r>
              <a:rPr lang="en-AU" sz="3600" dirty="0">
                <a:solidFill>
                  <a:schemeClr val="accent4"/>
                </a:solidFill>
                <a:latin typeface="Arial" panose="020B0604020202020204" pitchFamily="34" charset="0"/>
              </a:rPr>
              <a:t>Fit Gaussians </a:t>
            </a:r>
            <a:r>
              <a:rPr lang="en-AU" sz="3600" dirty="0">
                <a:latin typeface="Arial" panose="020B0604020202020204" pitchFamily="34" charset="0"/>
              </a:rPr>
              <a:t>to the residuals of the model and the flux spectra at Mg and K lines</a:t>
            </a:r>
          </a:p>
          <a:p>
            <a:pPr marL="742950" indent="-742950">
              <a:buFont typeface="+mj-lt"/>
              <a:buAutoNum type="arabicPeriod"/>
            </a:pPr>
            <a:endParaRPr lang="en-AU" sz="3600" dirty="0">
              <a:latin typeface="Arial" panose="020B0604020202020204" pitchFamily="34" charset="0"/>
            </a:endParaRPr>
          </a:p>
          <a:p>
            <a:pPr marL="742950" indent="-742950">
              <a:buFont typeface="+mj-lt"/>
              <a:buAutoNum type="arabicPeriod"/>
            </a:pPr>
            <a:r>
              <a:rPr lang="en-AU" sz="3600" dirty="0">
                <a:solidFill>
                  <a:schemeClr val="accent4"/>
                </a:solidFill>
                <a:latin typeface="Arial" panose="020B0604020202020204" pitchFamily="34" charset="0"/>
              </a:rPr>
              <a:t>Apply a match filter </a:t>
            </a:r>
            <a:r>
              <a:rPr lang="en-AU" sz="3600" dirty="0">
                <a:latin typeface="Arial" panose="020B0604020202020204" pitchFamily="34" charset="0"/>
              </a:rPr>
              <a:t>based on the characteristics of the fitted Gaussians</a:t>
            </a:r>
          </a:p>
          <a:p>
            <a:pPr marL="742950" indent="-742950">
              <a:buFont typeface="+mj-lt"/>
              <a:buAutoNum type="arabicPeriod"/>
            </a:pPr>
            <a:endParaRPr lang="en-AU" sz="3600" dirty="0">
              <a:latin typeface="Arial" panose="020B0604020202020204" pitchFamily="34" charset="0"/>
            </a:endParaRPr>
          </a:p>
          <a:p>
            <a:pPr marL="742950" indent="-742950">
              <a:buFont typeface="+mj-lt"/>
              <a:buAutoNum type="arabicPeriod"/>
            </a:pPr>
            <a:r>
              <a:rPr lang="en-AU" sz="3600" dirty="0">
                <a:solidFill>
                  <a:schemeClr val="accent4"/>
                </a:solidFill>
                <a:latin typeface="Arial" panose="020B0604020202020204" pitchFamily="34" charset="0"/>
              </a:rPr>
              <a:t>Manually inspect candidates </a:t>
            </a:r>
            <a:r>
              <a:rPr lang="en-AU" sz="3600" dirty="0">
                <a:latin typeface="Arial" panose="020B0604020202020204" pitchFamily="34" charset="0"/>
              </a:rPr>
              <a:t>individually</a:t>
            </a:r>
            <a:endParaRPr lang="en-AU" sz="3600" dirty="0">
              <a:solidFill>
                <a:schemeClr val="accent5">
                  <a:lumMod val="60000"/>
                  <a:lumOff val="40000"/>
                </a:schemeClr>
              </a:solidFill>
              <a:latin typeface="Arial" panose="020B0604020202020204" pitchFamily="34" charset="0"/>
            </a:endParaRPr>
          </a:p>
        </p:txBody>
      </p:sp>
    </p:spTree>
    <p:extLst>
      <p:ext uri="{BB962C8B-B14F-4D97-AF65-F5344CB8AC3E}">
        <p14:creationId xmlns:p14="http://schemas.microsoft.com/office/powerpoint/2010/main" val="219645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AE1EC7B-119A-4842-8C94-6996F6EC0FE2}"/>
              </a:ext>
            </a:extLst>
          </p:cNvPr>
          <p:cNvSpPr txBox="1">
            <a:spLocks/>
          </p:cNvSpPr>
          <p:nvPr/>
        </p:nvSpPr>
        <p:spPr>
          <a:xfrm>
            <a:off x="764116" y="1"/>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Font typeface="+mj-lt"/>
              <a:buAutoNum type="arabicPeriod"/>
            </a:pPr>
            <a:r>
              <a:rPr lang="en-AU" sz="3600" dirty="0">
                <a:latin typeface="Arial" panose="020B0604020202020204" pitchFamily="34" charset="0"/>
              </a:rPr>
              <a:t>Take data-driven model produced by The Cannon for each giant spectra from </a:t>
            </a:r>
            <a:r>
              <a:rPr lang="en-AU" sz="3600" b="1" dirty="0">
                <a:solidFill>
                  <a:schemeClr val="accent4"/>
                </a:solidFill>
                <a:latin typeface="Arial" panose="020B0604020202020204" pitchFamily="34" charset="0"/>
              </a:rPr>
              <a:t>LAMOST</a:t>
            </a:r>
          </a:p>
        </p:txBody>
      </p:sp>
      <p:sp>
        <p:nvSpPr>
          <p:cNvPr id="19" name="Rectangle 18">
            <a:extLst>
              <a:ext uri="{FF2B5EF4-FFF2-40B4-BE49-F238E27FC236}">
                <a16:creationId xmlns:a16="http://schemas.microsoft.com/office/drawing/2014/main" id="{0DF25D08-F2E0-B64E-B9F9-D6C27775C15A}"/>
              </a:ext>
            </a:extLst>
          </p:cNvPr>
          <p:cNvSpPr/>
          <p:nvPr/>
        </p:nvSpPr>
        <p:spPr>
          <a:xfrm>
            <a:off x="273049" y="990708"/>
            <a:ext cx="11497733" cy="461665"/>
          </a:xfrm>
          <a:prstGeom prst="rect">
            <a:avLst/>
          </a:prstGeom>
        </p:spPr>
        <p:txBody>
          <a:bodyPr wrap="square">
            <a:spAutoFit/>
          </a:bodyPr>
          <a:lstStyle/>
          <a:p>
            <a:r>
              <a:rPr lang="en-AU" sz="2400" dirty="0">
                <a:latin typeface="Arial" panose="020B0604020202020204" pitchFamily="34" charset="0"/>
              </a:rPr>
              <a:t>Large Sky Area Multi-Object Fibre Spectroscopic Telescope (R∽500 to 1500)</a:t>
            </a:r>
          </a:p>
        </p:txBody>
      </p:sp>
      <p:pic>
        <p:nvPicPr>
          <p:cNvPr id="3" name="Picture 2">
            <a:extLst>
              <a:ext uri="{FF2B5EF4-FFF2-40B4-BE49-F238E27FC236}">
                <a16:creationId xmlns:a16="http://schemas.microsoft.com/office/drawing/2014/main" id="{6F22107D-C6AA-7B45-8575-7855956EC916}"/>
              </a:ext>
            </a:extLst>
          </p:cNvPr>
          <p:cNvPicPr>
            <a:picLocks noChangeAspect="1"/>
          </p:cNvPicPr>
          <p:nvPr/>
        </p:nvPicPr>
        <p:blipFill rotWithShape="1">
          <a:blip r:embed="rId3"/>
          <a:srcRect b="5700"/>
          <a:stretch/>
        </p:blipFill>
        <p:spPr>
          <a:xfrm>
            <a:off x="598796" y="1544446"/>
            <a:ext cx="4879430" cy="3259737"/>
          </a:xfrm>
          <a:prstGeom prst="rect">
            <a:avLst/>
          </a:prstGeom>
        </p:spPr>
      </p:pic>
      <p:sp>
        <p:nvSpPr>
          <p:cNvPr id="4" name="TextBox 3">
            <a:extLst>
              <a:ext uri="{FF2B5EF4-FFF2-40B4-BE49-F238E27FC236}">
                <a16:creationId xmlns:a16="http://schemas.microsoft.com/office/drawing/2014/main" id="{BF1BF7A2-5719-9D4B-A8D9-F644DEC1C9A5}"/>
              </a:ext>
            </a:extLst>
          </p:cNvPr>
          <p:cNvSpPr txBox="1"/>
          <p:nvPr/>
        </p:nvSpPr>
        <p:spPr>
          <a:xfrm>
            <a:off x="1233462" y="4830603"/>
            <a:ext cx="4244764" cy="369332"/>
          </a:xfrm>
          <a:prstGeom prst="rect">
            <a:avLst/>
          </a:prstGeom>
          <a:noFill/>
        </p:spPr>
        <p:txBody>
          <a:bodyPr wrap="square" rtlCol="0">
            <a:spAutoFit/>
          </a:bodyPr>
          <a:lstStyle/>
          <a:p>
            <a:r>
              <a:rPr lang="en-US" dirty="0"/>
              <a:t>LAMOST Telescope (</a:t>
            </a:r>
            <a:r>
              <a:rPr lang="en-US" dirty="0" err="1"/>
              <a:t>LAMOST.org</a:t>
            </a:r>
            <a:r>
              <a:rPr lang="en-US" dirty="0"/>
              <a:t>)</a:t>
            </a:r>
          </a:p>
        </p:txBody>
      </p:sp>
      <p:sp>
        <p:nvSpPr>
          <p:cNvPr id="5" name="TextBox 4">
            <a:extLst>
              <a:ext uri="{FF2B5EF4-FFF2-40B4-BE49-F238E27FC236}">
                <a16:creationId xmlns:a16="http://schemas.microsoft.com/office/drawing/2014/main" id="{FDBD07A4-3C62-0B47-8D21-4019046AF27D}"/>
              </a:ext>
            </a:extLst>
          </p:cNvPr>
          <p:cNvSpPr txBox="1"/>
          <p:nvPr/>
        </p:nvSpPr>
        <p:spPr>
          <a:xfrm>
            <a:off x="6331883" y="2522251"/>
            <a:ext cx="5438899"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Large Aperture, Wide FOV Telescope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Up to 4000 spectra obtained per exposure to a limiting magnitude of up to r=19 at R=1800 resolution.</a:t>
            </a:r>
          </a:p>
        </p:txBody>
      </p:sp>
      <p:graphicFrame>
        <p:nvGraphicFramePr>
          <p:cNvPr id="7" name="Table 6">
            <a:extLst>
              <a:ext uri="{FF2B5EF4-FFF2-40B4-BE49-F238E27FC236}">
                <a16:creationId xmlns:a16="http://schemas.microsoft.com/office/drawing/2014/main" id="{95E070AD-9AED-EE47-ACFB-749BD2B768DA}"/>
              </a:ext>
            </a:extLst>
          </p:cNvPr>
          <p:cNvGraphicFramePr>
            <a:graphicFrameLocks noGrp="1"/>
          </p:cNvGraphicFramePr>
          <p:nvPr>
            <p:extLst>
              <p:ext uri="{D42A27DB-BD31-4B8C-83A1-F6EECF244321}">
                <p14:modId xmlns:p14="http://schemas.microsoft.com/office/powerpoint/2010/main" val="2612172485"/>
              </p:ext>
            </p:extLst>
          </p:nvPr>
        </p:nvGraphicFramePr>
        <p:xfrm>
          <a:off x="78315" y="5239442"/>
          <a:ext cx="11887199" cy="1554480"/>
        </p:xfrm>
        <a:graphic>
          <a:graphicData uri="http://schemas.openxmlformats.org/drawingml/2006/table">
            <a:tbl>
              <a:tblPr firstRow="1" bandRow="1">
                <a:tableStyleId>{5C22544A-7EE6-4342-B048-85BDC9FD1C3A}</a:tableStyleId>
              </a:tblPr>
              <a:tblGrid>
                <a:gridCol w="831273">
                  <a:extLst>
                    <a:ext uri="{9D8B030D-6E8A-4147-A177-3AD203B41FA5}">
                      <a16:colId xmlns:a16="http://schemas.microsoft.com/office/drawing/2014/main" val="2334013258"/>
                    </a:ext>
                  </a:extLst>
                </a:gridCol>
                <a:gridCol w="890649">
                  <a:extLst>
                    <a:ext uri="{9D8B030D-6E8A-4147-A177-3AD203B41FA5}">
                      <a16:colId xmlns:a16="http://schemas.microsoft.com/office/drawing/2014/main" val="2137784421"/>
                    </a:ext>
                  </a:extLst>
                </a:gridCol>
                <a:gridCol w="1102568">
                  <a:extLst>
                    <a:ext uri="{9D8B030D-6E8A-4147-A177-3AD203B41FA5}">
                      <a16:colId xmlns:a16="http://schemas.microsoft.com/office/drawing/2014/main" val="4251514870"/>
                    </a:ext>
                  </a:extLst>
                </a:gridCol>
                <a:gridCol w="728804">
                  <a:extLst>
                    <a:ext uri="{9D8B030D-6E8A-4147-A177-3AD203B41FA5}">
                      <a16:colId xmlns:a16="http://schemas.microsoft.com/office/drawing/2014/main" val="421345877"/>
                    </a:ext>
                  </a:extLst>
                </a:gridCol>
                <a:gridCol w="911828">
                  <a:extLst>
                    <a:ext uri="{9D8B030D-6E8A-4147-A177-3AD203B41FA5}">
                      <a16:colId xmlns:a16="http://schemas.microsoft.com/office/drawing/2014/main" val="1034948694"/>
                    </a:ext>
                  </a:extLst>
                </a:gridCol>
                <a:gridCol w="1064591">
                  <a:extLst>
                    <a:ext uri="{9D8B030D-6E8A-4147-A177-3AD203B41FA5}">
                      <a16:colId xmlns:a16="http://schemas.microsoft.com/office/drawing/2014/main" val="306844908"/>
                    </a:ext>
                  </a:extLst>
                </a:gridCol>
                <a:gridCol w="1099384">
                  <a:extLst>
                    <a:ext uri="{9D8B030D-6E8A-4147-A177-3AD203B41FA5}">
                      <a16:colId xmlns:a16="http://schemas.microsoft.com/office/drawing/2014/main" val="2728991891"/>
                    </a:ext>
                  </a:extLst>
                </a:gridCol>
                <a:gridCol w="1137366">
                  <a:extLst>
                    <a:ext uri="{9D8B030D-6E8A-4147-A177-3AD203B41FA5}">
                      <a16:colId xmlns:a16="http://schemas.microsoft.com/office/drawing/2014/main" val="1051111727"/>
                    </a:ext>
                  </a:extLst>
                </a:gridCol>
                <a:gridCol w="736270">
                  <a:extLst>
                    <a:ext uri="{9D8B030D-6E8A-4147-A177-3AD203B41FA5}">
                      <a16:colId xmlns:a16="http://schemas.microsoft.com/office/drawing/2014/main" val="695027104"/>
                    </a:ext>
                  </a:extLst>
                </a:gridCol>
                <a:gridCol w="938150">
                  <a:extLst>
                    <a:ext uri="{9D8B030D-6E8A-4147-A177-3AD203B41FA5}">
                      <a16:colId xmlns:a16="http://schemas.microsoft.com/office/drawing/2014/main" val="1637873742"/>
                    </a:ext>
                  </a:extLst>
                </a:gridCol>
                <a:gridCol w="1150850">
                  <a:extLst>
                    <a:ext uri="{9D8B030D-6E8A-4147-A177-3AD203B41FA5}">
                      <a16:colId xmlns:a16="http://schemas.microsoft.com/office/drawing/2014/main" val="1809764671"/>
                    </a:ext>
                  </a:extLst>
                </a:gridCol>
                <a:gridCol w="1295466">
                  <a:extLst>
                    <a:ext uri="{9D8B030D-6E8A-4147-A177-3AD203B41FA5}">
                      <a16:colId xmlns:a16="http://schemas.microsoft.com/office/drawing/2014/main" val="3508303710"/>
                    </a:ext>
                  </a:extLst>
                </a:gridCol>
              </a:tblGrid>
              <a:tr h="370840">
                <a:tc>
                  <a:txBody>
                    <a:bodyPr/>
                    <a:lstStyle/>
                    <a:p>
                      <a:r>
                        <a:rPr lang="en-US" dirty="0"/>
                        <a:t>Ma</a:t>
                      </a:r>
                    </a:p>
                  </a:txBody>
                  <a:tcPr/>
                </a:tc>
                <a:tc>
                  <a:txBody>
                    <a:bodyPr/>
                    <a:lstStyle/>
                    <a:p>
                      <a:r>
                        <a:rPr lang="en-US" dirty="0"/>
                        <a:t>Mb</a:t>
                      </a:r>
                    </a:p>
                  </a:txBody>
                  <a:tcPr/>
                </a:tc>
                <a:tc>
                  <a:txBody>
                    <a:bodyPr/>
                    <a:lstStyle/>
                    <a:p>
                      <a:r>
                        <a:rPr lang="en-US" dirty="0"/>
                        <a:t>Clear Aperture</a:t>
                      </a:r>
                    </a:p>
                  </a:txBody>
                  <a:tcPr/>
                </a:tc>
                <a:tc>
                  <a:txBody>
                    <a:bodyPr/>
                    <a:lstStyle/>
                    <a:p>
                      <a:r>
                        <a:rPr lang="en-US" dirty="0" err="1"/>
                        <a:t>FoV</a:t>
                      </a:r>
                      <a:endParaRPr lang="en-US" dirty="0"/>
                    </a:p>
                  </a:txBody>
                  <a:tcPr/>
                </a:tc>
                <a:tc>
                  <a:txBody>
                    <a:bodyPr/>
                    <a:lstStyle/>
                    <a:p>
                      <a:r>
                        <a:rPr lang="en-US" dirty="0"/>
                        <a:t>Focal Plane</a:t>
                      </a:r>
                    </a:p>
                  </a:txBody>
                  <a:tcPr/>
                </a:tc>
                <a:tc>
                  <a:txBody>
                    <a:bodyPr/>
                    <a:lstStyle/>
                    <a:p>
                      <a:r>
                        <a:rPr lang="en-US" dirty="0"/>
                        <a:t>Focal Length</a:t>
                      </a:r>
                    </a:p>
                  </a:txBody>
                  <a:tcPr/>
                </a:tc>
                <a:tc>
                  <a:txBody>
                    <a:bodyPr/>
                    <a:lstStyle/>
                    <a:p>
                      <a:r>
                        <a:rPr lang="en-US" dirty="0" err="1"/>
                        <a:t>Fibres</a:t>
                      </a:r>
                      <a:endParaRPr lang="en-US" dirty="0"/>
                    </a:p>
                  </a:txBody>
                  <a:tcPr/>
                </a:tc>
                <a:tc>
                  <a:txBody>
                    <a:bodyPr/>
                    <a:lstStyle/>
                    <a:p>
                      <a:r>
                        <a:rPr lang="en-US" dirty="0"/>
                        <a:t>Spectral Ranges</a:t>
                      </a:r>
                    </a:p>
                  </a:txBody>
                  <a:tcPr/>
                </a:tc>
                <a:tc>
                  <a:txBody>
                    <a:bodyPr/>
                    <a:lstStyle/>
                    <a:p>
                      <a:r>
                        <a:rPr lang="en-US" dirty="0"/>
                        <a:t>R</a:t>
                      </a:r>
                    </a:p>
                  </a:txBody>
                  <a:tcPr/>
                </a:tc>
                <a:tc>
                  <a:txBody>
                    <a:bodyPr/>
                    <a:lstStyle/>
                    <a:p>
                      <a:r>
                        <a:rPr lang="en-US" dirty="0"/>
                        <a:t>Limit Mag</a:t>
                      </a:r>
                    </a:p>
                  </a:txBody>
                  <a:tcPr/>
                </a:tc>
                <a:tc>
                  <a:txBody>
                    <a:bodyPr/>
                    <a:lstStyle/>
                    <a:p>
                      <a:r>
                        <a:rPr lang="en-US" dirty="0"/>
                        <a:t>Spectral resolution</a:t>
                      </a:r>
                    </a:p>
                  </a:txBody>
                  <a:tcPr/>
                </a:tc>
                <a:tc>
                  <a:txBody>
                    <a:bodyPr/>
                    <a:lstStyle/>
                    <a:p>
                      <a:r>
                        <a:rPr lang="en-US" dirty="0"/>
                        <a:t>Observable Sky</a:t>
                      </a:r>
                    </a:p>
                  </a:txBody>
                  <a:tcPr/>
                </a:tc>
                <a:extLst>
                  <a:ext uri="{0D108BD9-81ED-4DB2-BD59-A6C34878D82A}">
                    <a16:rowId xmlns:a16="http://schemas.microsoft.com/office/drawing/2014/main" val="1458745846"/>
                  </a:ext>
                </a:extLst>
              </a:tr>
              <a:tr h="370840">
                <a:tc>
                  <a:txBody>
                    <a:bodyPr/>
                    <a:lstStyle/>
                    <a:p>
                      <a:r>
                        <a:rPr lang="en-US" dirty="0"/>
                        <a:t>5.72mx4.4m</a:t>
                      </a:r>
                    </a:p>
                  </a:txBody>
                  <a:tcPr/>
                </a:tc>
                <a:tc>
                  <a:txBody>
                    <a:bodyPr/>
                    <a:lstStyle/>
                    <a:p>
                      <a:r>
                        <a:rPr lang="en-US" dirty="0"/>
                        <a:t>6.67m x6.05m</a:t>
                      </a:r>
                    </a:p>
                  </a:txBody>
                  <a:tcPr/>
                </a:tc>
                <a:tc>
                  <a:txBody>
                    <a:bodyPr/>
                    <a:lstStyle/>
                    <a:p>
                      <a:r>
                        <a:rPr lang="en-US" dirty="0"/>
                        <a:t>4m</a:t>
                      </a:r>
                    </a:p>
                  </a:txBody>
                  <a:tcPr/>
                </a:tc>
                <a:tc>
                  <a:txBody>
                    <a:bodyPr/>
                    <a:lstStyle/>
                    <a:p>
                      <a:r>
                        <a:rPr lang="en-US" dirty="0"/>
                        <a:t>5</a:t>
                      </a:r>
                      <a:r>
                        <a:rPr lang="en-US" baseline="30000" dirty="0"/>
                        <a:t>o</a:t>
                      </a:r>
                      <a:endParaRPr lang="en-US" dirty="0"/>
                    </a:p>
                  </a:txBody>
                  <a:tcPr/>
                </a:tc>
                <a:tc>
                  <a:txBody>
                    <a:bodyPr/>
                    <a:lstStyle/>
                    <a:p>
                      <a:r>
                        <a:rPr lang="en-US" dirty="0"/>
                        <a:t>f 1.75m</a:t>
                      </a:r>
                    </a:p>
                  </a:txBody>
                  <a:tcPr/>
                </a:tc>
                <a:tc>
                  <a:txBody>
                    <a:bodyPr/>
                    <a:lstStyle/>
                    <a:p>
                      <a:r>
                        <a:rPr lang="en-US" dirty="0"/>
                        <a:t>20m</a:t>
                      </a:r>
                    </a:p>
                  </a:txBody>
                  <a:tcPr/>
                </a:tc>
                <a:tc>
                  <a:txBody>
                    <a:bodyPr/>
                    <a:lstStyle/>
                    <a:p>
                      <a:r>
                        <a:rPr lang="en-US" dirty="0"/>
                        <a:t>4000</a:t>
                      </a:r>
                    </a:p>
                  </a:txBody>
                  <a:tcPr/>
                </a:tc>
                <a:tc>
                  <a:txBody>
                    <a:bodyPr/>
                    <a:lstStyle/>
                    <a:p>
                      <a:r>
                        <a:rPr lang="en-US" dirty="0"/>
                        <a:t>370nm-900nm</a:t>
                      </a:r>
                    </a:p>
                  </a:txBody>
                  <a:tcPr/>
                </a:tc>
                <a:tc>
                  <a:txBody>
                    <a:bodyPr/>
                    <a:lstStyle/>
                    <a:p>
                      <a:r>
                        <a:rPr lang="en-US" dirty="0"/>
                        <a:t>500, 1000, 1500</a:t>
                      </a:r>
                    </a:p>
                  </a:txBody>
                  <a:tcPr/>
                </a:tc>
                <a:tc>
                  <a:txBody>
                    <a:bodyPr/>
                    <a:lstStyle/>
                    <a:p>
                      <a:r>
                        <a:rPr lang="en-US" dirty="0"/>
                        <a:t>20.5m </a:t>
                      </a:r>
                    </a:p>
                    <a:p>
                      <a:r>
                        <a:rPr lang="en-US" dirty="0"/>
                        <a:t>(1.5hr, R=500)</a:t>
                      </a:r>
                    </a:p>
                  </a:txBody>
                  <a:tcPr/>
                </a:tc>
                <a:tc>
                  <a:txBody>
                    <a:bodyPr/>
                    <a:lstStyle/>
                    <a:p>
                      <a:r>
                        <a:rPr lang="en-US" dirty="0"/>
                        <a:t>1/0.25nm</a:t>
                      </a:r>
                    </a:p>
                  </a:txBody>
                  <a:tcPr/>
                </a:tc>
                <a:tc>
                  <a:txBody>
                    <a:bodyPr/>
                    <a:lstStyle/>
                    <a:p>
                      <a:r>
                        <a:rPr lang="en-US" dirty="0"/>
                        <a:t>-10</a:t>
                      </a:r>
                      <a:r>
                        <a:rPr lang="en-US" sz="1800" baseline="30000" dirty="0"/>
                        <a:t>o</a:t>
                      </a:r>
                      <a:r>
                        <a:rPr lang="en-US" sz="1800" baseline="0" dirty="0"/>
                        <a:t> -+90</a:t>
                      </a:r>
                      <a:r>
                        <a:rPr lang="en-US" sz="1800" baseline="30000" dirty="0"/>
                        <a:t>o</a:t>
                      </a:r>
                      <a:r>
                        <a:rPr lang="en-US" sz="1800" baseline="0" dirty="0"/>
                        <a:t> Declination</a:t>
                      </a:r>
                      <a:endParaRPr lang="en-US" dirty="0"/>
                    </a:p>
                  </a:txBody>
                  <a:tcPr/>
                </a:tc>
                <a:extLst>
                  <a:ext uri="{0D108BD9-81ED-4DB2-BD59-A6C34878D82A}">
                    <a16:rowId xmlns:a16="http://schemas.microsoft.com/office/drawing/2014/main" val="2985697971"/>
                  </a:ext>
                </a:extLst>
              </a:tr>
            </a:tbl>
          </a:graphicData>
        </a:graphic>
      </p:graphicFrame>
    </p:spTree>
    <p:extLst>
      <p:ext uri="{BB962C8B-B14F-4D97-AF65-F5344CB8AC3E}">
        <p14:creationId xmlns:p14="http://schemas.microsoft.com/office/powerpoint/2010/main" val="949697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AE1EC7B-119A-4842-8C94-6996F6EC0FE2}"/>
              </a:ext>
            </a:extLst>
          </p:cNvPr>
          <p:cNvSpPr txBox="1">
            <a:spLocks/>
          </p:cNvSpPr>
          <p:nvPr/>
        </p:nvSpPr>
        <p:spPr>
          <a:xfrm>
            <a:off x="764116" y="1"/>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Font typeface="+mj-lt"/>
              <a:buAutoNum type="arabicPeriod"/>
            </a:pPr>
            <a:r>
              <a:rPr lang="en-AU" sz="3600" dirty="0">
                <a:latin typeface="Arial" panose="020B0604020202020204" pitchFamily="34" charset="0"/>
              </a:rPr>
              <a:t>Take data-driven model produced by </a:t>
            </a:r>
            <a:r>
              <a:rPr lang="en-AU" sz="3600" b="1" dirty="0">
                <a:solidFill>
                  <a:schemeClr val="accent4"/>
                </a:solidFill>
                <a:latin typeface="Arial" panose="020B0604020202020204" pitchFamily="34" charset="0"/>
              </a:rPr>
              <a:t>The Cannon </a:t>
            </a:r>
            <a:r>
              <a:rPr lang="en-AU" sz="3600" dirty="0">
                <a:latin typeface="Arial" panose="020B0604020202020204" pitchFamily="34" charset="0"/>
              </a:rPr>
              <a:t>for each giant spectra from LAMOST</a:t>
            </a:r>
          </a:p>
        </p:txBody>
      </p:sp>
      <p:sp>
        <p:nvSpPr>
          <p:cNvPr id="2" name="TextBox 1">
            <a:extLst>
              <a:ext uri="{FF2B5EF4-FFF2-40B4-BE49-F238E27FC236}">
                <a16:creationId xmlns:a16="http://schemas.microsoft.com/office/drawing/2014/main" id="{708B2BC0-10AA-594F-BEA1-A9AC0D59FF6E}"/>
              </a:ext>
            </a:extLst>
          </p:cNvPr>
          <p:cNvSpPr txBox="1"/>
          <p:nvPr/>
        </p:nvSpPr>
        <p:spPr>
          <a:xfrm>
            <a:off x="1030389" y="919990"/>
            <a:ext cx="9983053" cy="3354765"/>
          </a:xfrm>
          <a:prstGeom prst="rect">
            <a:avLst/>
          </a:prstGeom>
          <a:noFill/>
        </p:spPr>
        <p:txBody>
          <a:bodyPr wrap="square" rtlCol="0">
            <a:spAutoFit/>
          </a:bodyPr>
          <a:lstStyle/>
          <a:p>
            <a:r>
              <a:rPr lang="en-US" sz="2800" b="1" dirty="0"/>
              <a:t>A Machine Learning Code developed to perform </a:t>
            </a:r>
            <a:r>
              <a:rPr lang="en-US" sz="2800" b="1" i="1" dirty="0">
                <a:solidFill>
                  <a:schemeClr val="accent4">
                    <a:lumMod val="20000"/>
                    <a:lumOff val="80000"/>
                  </a:schemeClr>
                </a:solidFill>
              </a:rPr>
              <a:t>label transfer</a:t>
            </a:r>
            <a:r>
              <a:rPr lang="en-US" sz="2800" b="1" dirty="0">
                <a:solidFill>
                  <a:schemeClr val="accent4">
                    <a:lumMod val="20000"/>
                    <a:lumOff val="80000"/>
                  </a:schemeClr>
                </a:solidFill>
              </a:rPr>
              <a:t> </a:t>
            </a:r>
            <a:r>
              <a:rPr lang="en-US" sz="2800" b="1" dirty="0"/>
              <a:t>between stellar surveys and model stellar spectra.</a:t>
            </a:r>
          </a:p>
          <a:p>
            <a:endParaRPr lang="en-US" sz="2400" b="1" dirty="0"/>
          </a:p>
          <a:p>
            <a:r>
              <a:rPr lang="en-US" sz="2800" b="1" dirty="0">
                <a:solidFill>
                  <a:schemeClr val="accent4">
                    <a:lumMod val="20000"/>
                    <a:lumOff val="80000"/>
                  </a:schemeClr>
                </a:solidFill>
              </a:rPr>
              <a:t>Label Transfer</a:t>
            </a:r>
            <a:r>
              <a:rPr lang="en-US" sz="2800" b="1" dirty="0"/>
              <a:t>: Using ‘well known’ labels (</a:t>
            </a:r>
            <a:r>
              <a:rPr lang="en-US" sz="2800" b="1" dirty="0" err="1"/>
              <a:t>eg</a:t>
            </a:r>
            <a:r>
              <a:rPr lang="en-US" sz="2800" b="1" dirty="0"/>
              <a:t>. </a:t>
            </a:r>
            <a:r>
              <a:rPr lang="en-US" sz="2800" b="1" dirty="0" err="1"/>
              <a:t>Teff</a:t>
            </a:r>
            <a:r>
              <a:rPr lang="en-US" sz="2800" b="1" dirty="0"/>
              <a:t>, Log(g)…) from one survey to obtain a more accurate estimate for the labels for another survey.</a:t>
            </a:r>
            <a:endParaRPr lang="en-US" sz="2400" b="1" dirty="0"/>
          </a:p>
          <a:p>
            <a:r>
              <a:rPr lang="en-US" sz="2400" b="1" dirty="0"/>
              <a:t>The data driven </a:t>
            </a:r>
            <a:r>
              <a:rPr lang="en-US" sz="2400" b="1" dirty="0">
                <a:solidFill>
                  <a:schemeClr val="accent6">
                    <a:lumMod val="60000"/>
                    <a:lumOff val="40000"/>
                  </a:schemeClr>
                </a:solidFill>
              </a:rPr>
              <a:t>model</a:t>
            </a:r>
            <a:r>
              <a:rPr lang="en-US" sz="2400" b="1" dirty="0"/>
              <a:t> is trained using stars common to both surveys. </a:t>
            </a:r>
          </a:p>
          <a:p>
            <a:r>
              <a:rPr lang="en-US" sz="2400" b="1" dirty="0"/>
              <a:t>The model is some function of the labels: F(label1,label2…)</a:t>
            </a:r>
            <a:endParaRPr lang="en-US" sz="2400" b="1" dirty="0">
              <a:solidFill>
                <a:schemeClr val="accent6">
                  <a:lumMod val="60000"/>
                  <a:lumOff val="40000"/>
                </a:schemeClr>
              </a:solidFill>
            </a:endParaRPr>
          </a:p>
        </p:txBody>
      </p:sp>
      <p:sp>
        <p:nvSpPr>
          <p:cNvPr id="9" name="Rectangle 8">
            <a:extLst>
              <a:ext uri="{FF2B5EF4-FFF2-40B4-BE49-F238E27FC236}">
                <a16:creationId xmlns:a16="http://schemas.microsoft.com/office/drawing/2014/main" id="{8124F6A6-5EA1-AE4C-AAD4-CCBFCCEAE2BF}"/>
              </a:ext>
            </a:extLst>
          </p:cNvPr>
          <p:cNvSpPr/>
          <p:nvPr/>
        </p:nvSpPr>
        <p:spPr>
          <a:xfrm>
            <a:off x="1891274" y="4346885"/>
            <a:ext cx="2956956" cy="1852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Survey A (more accurate)</a:t>
            </a:r>
          </a:p>
        </p:txBody>
      </p:sp>
      <p:sp>
        <p:nvSpPr>
          <p:cNvPr id="14" name="Rectangle 13">
            <a:extLst>
              <a:ext uri="{FF2B5EF4-FFF2-40B4-BE49-F238E27FC236}">
                <a16:creationId xmlns:a16="http://schemas.microsoft.com/office/drawing/2014/main" id="{7970DAEC-B236-ED4E-BDF0-FD8474BAA154}"/>
              </a:ext>
            </a:extLst>
          </p:cNvPr>
          <p:cNvSpPr/>
          <p:nvPr/>
        </p:nvSpPr>
        <p:spPr>
          <a:xfrm>
            <a:off x="7078812" y="4346885"/>
            <a:ext cx="2956956" cy="1852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Survey B (less accurate)</a:t>
            </a:r>
          </a:p>
        </p:txBody>
      </p:sp>
      <p:cxnSp>
        <p:nvCxnSpPr>
          <p:cNvPr id="15" name="Straight Arrow Connector 14">
            <a:extLst>
              <a:ext uri="{FF2B5EF4-FFF2-40B4-BE49-F238E27FC236}">
                <a16:creationId xmlns:a16="http://schemas.microsoft.com/office/drawing/2014/main" id="{DE487EB2-202E-1E4E-A3AF-1AD51AFA28BB}"/>
              </a:ext>
            </a:extLst>
          </p:cNvPr>
          <p:cNvCxnSpPr>
            <a:cxnSpLocks/>
          </p:cNvCxnSpPr>
          <p:nvPr/>
        </p:nvCxnSpPr>
        <p:spPr>
          <a:xfrm>
            <a:off x="4848230" y="4833774"/>
            <a:ext cx="2230582"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FA9D720-DA4E-2446-9AF9-4187CE1B5A6A}"/>
              </a:ext>
            </a:extLst>
          </p:cNvPr>
          <p:cNvSpPr txBox="1"/>
          <p:nvPr/>
        </p:nvSpPr>
        <p:spPr>
          <a:xfrm>
            <a:off x="5120373" y="4464442"/>
            <a:ext cx="1686296" cy="369332"/>
          </a:xfrm>
          <a:prstGeom prst="rect">
            <a:avLst/>
          </a:prstGeom>
          <a:noFill/>
          <a:ln>
            <a:noFill/>
          </a:ln>
        </p:spPr>
        <p:txBody>
          <a:bodyPr wrap="square" rtlCol="0">
            <a:spAutoFit/>
          </a:bodyPr>
          <a:lstStyle/>
          <a:p>
            <a:pPr algn="ctr"/>
            <a:r>
              <a:rPr lang="en-US" b="1" dirty="0">
                <a:solidFill>
                  <a:schemeClr val="accent5">
                    <a:lumMod val="40000"/>
                    <a:lumOff val="60000"/>
                  </a:schemeClr>
                </a:solidFill>
              </a:rPr>
              <a:t>Common Stars</a:t>
            </a:r>
            <a:endParaRPr lang="en-US" dirty="0">
              <a:solidFill>
                <a:schemeClr val="accent5">
                  <a:lumMod val="40000"/>
                  <a:lumOff val="60000"/>
                </a:schemeClr>
              </a:solidFill>
            </a:endParaRPr>
          </a:p>
        </p:txBody>
      </p:sp>
      <p:cxnSp>
        <p:nvCxnSpPr>
          <p:cNvPr id="27" name="Straight Arrow Connector 26">
            <a:extLst>
              <a:ext uri="{FF2B5EF4-FFF2-40B4-BE49-F238E27FC236}">
                <a16:creationId xmlns:a16="http://schemas.microsoft.com/office/drawing/2014/main" id="{B663734B-F3C6-4E43-A7A8-9418E93AE352}"/>
              </a:ext>
            </a:extLst>
          </p:cNvPr>
          <p:cNvCxnSpPr/>
          <p:nvPr/>
        </p:nvCxnSpPr>
        <p:spPr>
          <a:xfrm>
            <a:off x="4848230" y="5912062"/>
            <a:ext cx="2230582"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511A4E9-E5F6-CC49-864A-8DE75B6BC2CA}"/>
              </a:ext>
            </a:extLst>
          </p:cNvPr>
          <p:cNvSpPr txBox="1"/>
          <p:nvPr/>
        </p:nvSpPr>
        <p:spPr>
          <a:xfrm>
            <a:off x="5400006" y="6014770"/>
            <a:ext cx="1127030" cy="369332"/>
          </a:xfrm>
          <a:prstGeom prst="rect">
            <a:avLst/>
          </a:prstGeom>
          <a:noFill/>
        </p:spPr>
        <p:txBody>
          <a:bodyPr wrap="square" rtlCol="0">
            <a:spAutoFit/>
          </a:bodyPr>
          <a:lstStyle/>
          <a:p>
            <a:pPr algn="ctr"/>
            <a:r>
              <a:rPr lang="en-US" b="1" dirty="0">
                <a:solidFill>
                  <a:schemeClr val="accent6">
                    <a:lumMod val="60000"/>
                    <a:lumOff val="40000"/>
                  </a:schemeClr>
                </a:solidFill>
              </a:rPr>
              <a:t>Model</a:t>
            </a:r>
          </a:p>
        </p:txBody>
      </p:sp>
    </p:spTree>
    <p:extLst>
      <p:ext uri="{BB962C8B-B14F-4D97-AF65-F5344CB8AC3E}">
        <p14:creationId xmlns:p14="http://schemas.microsoft.com/office/powerpoint/2010/main" val="3620265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8B2BC0-10AA-594F-BEA1-A9AC0D59FF6E}"/>
              </a:ext>
            </a:extLst>
          </p:cNvPr>
          <p:cNvSpPr txBox="1"/>
          <p:nvPr/>
        </p:nvSpPr>
        <p:spPr>
          <a:xfrm>
            <a:off x="1030389" y="919990"/>
            <a:ext cx="9983053" cy="1815882"/>
          </a:xfrm>
          <a:prstGeom prst="rect">
            <a:avLst/>
          </a:prstGeom>
          <a:noFill/>
        </p:spPr>
        <p:txBody>
          <a:bodyPr wrap="square" rtlCol="0">
            <a:spAutoFit/>
          </a:bodyPr>
          <a:lstStyle/>
          <a:p>
            <a:endParaRPr lang="en-US" sz="2800" b="1" dirty="0"/>
          </a:p>
          <a:p>
            <a:r>
              <a:rPr lang="en-US" sz="2800" b="1" dirty="0">
                <a:solidFill>
                  <a:schemeClr val="accent4">
                    <a:lumMod val="20000"/>
                    <a:lumOff val="80000"/>
                  </a:schemeClr>
                </a:solidFill>
              </a:rPr>
              <a:t>Label Transfer</a:t>
            </a:r>
            <a:r>
              <a:rPr lang="en-US" sz="2800" b="1" dirty="0"/>
              <a:t> is effected by The Cannon determining the values of the labels that result in the best </a:t>
            </a:r>
            <a:r>
              <a:rPr lang="en-US" sz="2800" b="1" dirty="0">
                <a:solidFill>
                  <a:srgbClr val="C00000"/>
                </a:solidFill>
              </a:rPr>
              <a:t>overall</a:t>
            </a:r>
            <a:r>
              <a:rPr lang="en-US" sz="2800" b="1" dirty="0"/>
              <a:t> fit for a spectra by the model  F(label1,label2…)</a:t>
            </a:r>
            <a:endParaRPr lang="en-US" sz="2400" b="1" dirty="0"/>
          </a:p>
        </p:txBody>
      </p:sp>
      <p:sp>
        <p:nvSpPr>
          <p:cNvPr id="10" name="Rectangle 9">
            <a:extLst>
              <a:ext uri="{FF2B5EF4-FFF2-40B4-BE49-F238E27FC236}">
                <a16:creationId xmlns:a16="http://schemas.microsoft.com/office/drawing/2014/main" id="{FB1372D6-A8B1-F544-8F1A-775CADF50998}"/>
              </a:ext>
            </a:extLst>
          </p:cNvPr>
          <p:cNvSpPr/>
          <p:nvPr/>
        </p:nvSpPr>
        <p:spPr>
          <a:xfrm>
            <a:off x="1891274" y="4346885"/>
            <a:ext cx="2956956" cy="1852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Survey A (more accurate)</a:t>
            </a:r>
          </a:p>
        </p:txBody>
      </p:sp>
      <p:sp>
        <p:nvSpPr>
          <p:cNvPr id="11" name="Rectangle 10">
            <a:extLst>
              <a:ext uri="{FF2B5EF4-FFF2-40B4-BE49-F238E27FC236}">
                <a16:creationId xmlns:a16="http://schemas.microsoft.com/office/drawing/2014/main" id="{91E0DC83-2B1D-BD47-B967-B0F3211C566A}"/>
              </a:ext>
            </a:extLst>
          </p:cNvPr>
          <p:cNvSpPr/>
          <p:nvPr/>
        </p:nvSpPr>
        <p:spPr>
          <a:xfrm>
            <a:off x="7078812" y="4346885"/>
            <a:ext cx="2956956" cy="1852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Survey B (less accurate)</a:t>
            </a:r>
          </a:p>
        </p:txBody>
      </p:sp>
      <p:cxnSp>
        <p:nvCxnSpPr>
          <p:cNvPr id="12" name="Straight Arrow Connector 11">
            <a:extLst>
              <a:ext uri="{FF2B5EF4-FFF2-40B4-BE49-F238E27FC236}">
                <a16:creationId xmlns:a16="http://schemas.microsoft.com/office/drawing/2014/main" id="{CF4005E2-4E6A-A443-9EA1-5A5F4CF37EEA}"/>
              </a:ext>
            </a:extLst>
          </p:cNvPr>
          <p:cNvCxnSpPr>
            <a:cxnSpLocks/>
          </p:cNvCxnSpPr>
          <p:nvPr/>
        </p:nvCxnSpPr>
        <p:spPr>
          <a:xfrm>
            <a:off x="4848230" y="4833774"/>
            <a:ext cx="2230582"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1A65FE-C7C4-5C44-8595-F25DCEA6890D}"/>
              </a:ext>
            </a:extLst>
          </p:cNvPr>
          <p:cNvSpPr txBox="1"/>
          <p:nvPr/>
        </p:nvSpPr>
        <p:spPr>
          <a:xfrm>
            <a:off x="5120373" y="4464442"/>
            <a:ext cx="1686296" cy="369332"/>
          </a:xfrm>
          <a:prstGeom prst="rect">
            <a:avLst/>
          </a:prstGeom>
          <a:noFill/>
          <a:ln>
            <a:noFill/>
          </a:ln>
        </p:spPr>
        <p:txBody>
          <a:bodyPr wrap="square" rtlCol="0">
            <a:spAutoFit/>
          </a:bodyPr>
          <a:lstStyle/>
          <a:p>
            <a:pPr algn="ctr"/>
            <a:r>
              <a:rPr lang="en-US" b="1" dirty="0">
                <a:solidFill>
                  <a:schemeClr val="accent5">
                    <a:lumMod val="40000"/>
                    <a:lumOff val="60000"/>
                  </a:schemeClr>
                </a:solidFill>
              </a:rPr>
              <a:t>Common Stars</a:t>
            </a:r>
            <a:endParaRPr lang="en-US" dirty="0">
              <a:solidFill>
                <a:schemeClr val="accent5">
                  <a:lumMod val="40000"/>
                  <a:lumOff val="60000"/>
                </a:schemeClr>
              </a:solidFill>
            </a:endParaRPr>
          </a:p>
        </p:txBody>
      </p:sp>
      <p:cxnSp>
        <p:nvCxnSpPr>
          <p:cNvPr id="18" name="Straight Arrow Connector 17">
            <a:extLst>
              <a:ext uri="{FF2B5EF4-FFF2-40B4-BE49-F238E27FC236}">
                <a16:creationId xmlns:a16="http://schemas.microsoft.com/office/drawing/2014/main" id="{372658F8-BFDF-E646-98AE-E80966D12CE7}"/>
              </a:ext>
            </a:extLst>
          </p:cNvPr>
          <p:cNvCxnSpPr/>
          <p:nvPr/>
        </p:nvCxnSpPr>
        <p:spPr>
          <a:xfrm>
            <a:off x="4848230" y="5912062"/>
            <a:ext cx="2230582"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4882CD1-B53F-4B43-B1AA-343F5E4834AC}"/>
              </a:ext>
            </a:extLst>
          </p:cNvPr>
          <p:cNvSpPr txBox="1"/>
          <p:nvPr/>
        </p:nvSpPr>
        <p:spPr>
          <a:xfrm>
            <a:off x="5400006" y="6014770"/>
            <a:ext cx="1127030" cy="369332"/>
          </a:xfrm>
          <a:prstGeom prst="rect">
            <a:avLst/>
          </a:prstGeom>
          <a:noFill/>
        </p:spPr>
        <p:txBody>
          <a:bodyPr wrap="square" rtlCol="0">
            <a:spAutoFit/>
          </a:bodyPr>
          <a:lstStyle/>
          <a:p>
            <a:pPr algn="ctr"/>
            <a:r>
              <a:rPr lang="en-US" b="1" dirty="0">
                <a:solidFill>
                  <a:schemeClr val="accent6">
                    <a:lumMod val="60000"/>
                    <a:lumOff val="40000"/>
                  </a:schemeClr>
                </a:solidFill>
              </a:rPr>
              <a:t>Model</a:t>
            </a:r>
          </a:p>
        </p:txBody>
      </p:sp>
      <p:sp>
        <p:nvSpPr>
          <p:cNvPr id="16" name="Title 1">
            <a:extLst>
              <a:ext uri="{FF2B5EF4-FFF2-40B4-BE49-F238E27FC236}">
                <a16:creationId xmlns:a16="http://schemas.microsoft.com/office/drawing/2014/main" id="{252297B8-4231-C844-8CB5-5E5B60E871D3}"/>
              </a:ext>
            </a:extLst>
          </p:cNvPr>
          <p:cNvSpPr txBox="1">
            <a:spLocks/>
          </p:cNvSpPr>
          <p:nvPr/>
        </p:nvSpPr>
        <p:spPr>
          <a:xfrm>
            <a:off x="764116" y="1"/>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Font typeface="+mj-lt"/>
              <a:buAutoNum type="arabicPeriod"/>
            </a:pPr>
            <a:r>
              <a:rPr lang="en-AU" sz="3600" dirty="0">
                <a:latin typeface="Arial" panose="020B0604020202020204" pitchFamily="34" charset="0"/>
              </a:rPr>
              <a:t>Take data-driven model produced by </a:t>
            </a:r>
            <a:r>
              <a:rPr lang="en-AU" sz="3600" b="1" dirty="0">
                <a:solidFill>
                  <a:schemeClr val="accent4"/>
                </a:solidFill>
                <a:latin typeface="Arial" panose="020B0604020202020204" pitchFamily="34" charset="0"/>
              </a:rPr>
              <a:t>The Cannon </a:t>
            </a:r>
            <a:r>
              <a:rPr lang="en-AU" sz="3600" dirty="0">
                <a:latin typeface="Arial" panose="020B0604020202020204" pitchFamily="34" charset="0"/>
              </a:rPr>
              <a:t>for each giant spectra from LAMOST</a:t>
            </a:r>
          </a:p>
        </p:txBody>
      </p:sp>
    </p:spTree>
    <p:extLst>
      <p:ext uri="{BB962C8B-B14F-4D97-AF65-F5344CB8AC3E}">
        <p14:creationId xmlns:p14="http://schemas.microsoft.com/office/powerpoint/2010/main" val="3469039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24F6A6-5EA1-AE4C-AAD4-CCBFCCEAE2BF}"/>
              </a:ext>
            </a:extLst>
          </p:cNvPr>
          <p:cNvSpPr/>
          <p:nvPr/>
        </p:nvSpPr>
        <p:spPr>
          <a:xfrm>
            <a:off x="1864770" y="1259129"/>
            <a:ext cx="2956956" cy="1852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APPOGEE DR 12 </a:t>
            </a:r>
          </a:p>
          <a:p>
            <a:pPr algn="ctr"/>
            <a:r>
              <a:rPr lang="en-US" sz="2000" dirty="0"/>
              <a:t>(</a:t>
            </a:r>
            <a:r>
              <a:rPr lang="en-US" sz="2000" dirty="0" err="1"/>
              <a:t>Alam</a:t>
            </a:r>
            <a:r>
              <a:rPr lang="en-US" sz="2000" dirty="0"/>
              <a:t> et al 2015)</a:t>
            </a:r>
          </a:p>
        </p:txBody>
      </p:sp>
      <p:sp>
        <p:nvSpPr>
          <p:cNvPr id="14" name="Rectangle 13">
            <a:extLst>
              <a:ext uri="{FF2B5EF4-FFF2-40B4-BE49-F238E27FC236}">
                <a16:creationId xmlns:a16="http://schemas.microsoft.com/office/drawing/2014/main" id="{7970DAEC-B236-ED4E-BDF0-FD8474BAA154}"/>
              </a:ext>
            </a:extLst>
          </p:cNvPr>
          <p:cNvSpPr/>
          <p:nvPr/>
        </p:nvSpPr>
        <p:spPr>
          <a:xfrm>
            <a:off x="7052308" y="1259129"/>
            <a:ext cx="2956956" cy="1852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LAMOST DR2 </a:t>
            </a:r>
          </a:p>
          <a:p>
            <a:pPr algn="ctr"/>
            <a:r>
              <a:rPr lang="en-US" sz="2000" dirty="0"/>
              <a:t>(Luo et al 2016)</a:t>
            </a:r>
          </a:p>
        </p:txBody>
      </p:sp>
      <p:cxnSp>
        <p:nvCxnSpPr>
          <p:cNvPr id="15" name="Straight Arrow Connector 14">
            <a:extLst>
              <a:ext uri="{FF2B5EF4-FFF2-40B4-BE49-F238E27FC236}">
                <a16:creationId xmlns:a16="http://schemas.microsoft.com/office/drawing/2014/main" id="{DE487EB2-202E-1E4E-A3AF-1AD51AFA28BB}"/>
              </a:ext>
            </a:extLst>
          </p:cNvPr>
          <p:cNvCxnSpPr>
            <a:cxnSpLocks/>
          </p:cNvCxnSpPr>
          <p:nvPr/>
        </p:nvCxnSpPr>
        <p:spPr>
          <a:xfrm>
            <a:off x="4821726" y="1746018"/>
            <a:ext cx="2230582"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FA9D720-DA4E-2446-9AF9-4187CE1B5A6A}"/>
              </a:ext>
            </a:extLst>
          </p:cNvPr>
          <p:cNvSpPr txBox="1"/>
          <p:nvPr/>
        </p:nvSpPr>
        <p:spPr>
          <a:xfrm>
            <a:off x="4936928" y="1038132"/>
            <a:ext cx="2000178" cy="707886"/>
          </a:xfrm>
          <a:prstGeom prst="rect">
            <a:avLst/>
          </a:prstGeom>
          <a:noFill/>
          <a:ln>
            <a:noFill/>
          </a:ln>
        </p:spPr>
        <p:txBody>
          <a:bodyPr wrap="square" rtlCol="0">
            <a:spAutoFit/>
          </a:bodyPr>
          <a:lstStyle/>
          <a:p>
            <a:pPr algn="ctr"/>
            <a:r>
              <a:rPr lang="en-US" sz="2000" b="1" dirty="0">
                <a:solidFill>
                  <a:schemeClr val="accent5">
                    <a:lumMod val="40000"/>
                    <a:lumOff val="60000"/>
                  </a:schemeClr>
                </a:solidFill>
              </a:rPr>
              <a:t>9952</a:t>
            </a:r>
          </a:p>
          <a:p>
            <a:pPr algn="ctr"/>
            <a:r>
              <a:rPr lang="en-US" sz="2000" b="1" dirty="0">
                <a:solidFill>
                  <a:schemeClr val="accent5">
                    <a:lumMod val="40000"/>
                    <a:lumOff val="60000"/>
                  </a:schemeClr>
                </a:solidFill>
              </a:rPr>
              <a:t> Common Stars</a:t>
            </a:r>
            <a:endParaRPr lang="en-US" sz="2000" dirty="0">
              <a:solidFill>
                <a:schemeClr val="accent5">
                  <a:lumMod val="40000"/>
                  <a:lumOff val="60000"/>
                </a:schemeClr>
              </a:solidFill>
            </a:endParaRPr>
          </a:p>
        </p:txBody>
      </p:sp>
      <p:cxnSp>
        <p:nvCxnSpPr>
          <p:cNvPr id="25" name="Straight Arrow Connector 24">
            <a:extLst>
              <a:ext uri="{FF2B5EF4-FFF2-40B4-BE49-F238E27FC236}">
                <a16:creationId xmlns:a16="http://schemas.microsoft.com/office/drawing/2014/main" id="{76FECE18-42E4-8547-9823-D776C97D90DB}"/>
              </a:ext>
            </a:extLst>
          </p:cNvPr>
          <p:cNvCxnSpPr/>
          <p:nvPr/>
        </p:nvCxnSpPr>
        <p:spPr>
          <a:xfrm>
            <a:off x="4821726" y="2639640"/>
            <a:ext cx="2230582"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64915D-3B47-F24B-AB18-FC16A6C9EA33}"/>
              </a:ext>
            </a:extLst>
          </p:cNvPr>
          <p:cNvSpPr txBox="1"/>
          <p:nvPr/>
        </p:nvSpPr>
        <p:spPr>
          <a:xfrm>
            <a:off x="5373502" y="2742348"/>
            <a:ext cx="1127030" cy="400110"/>
          </a:xfrm>
          <a:prstGeom prst="rect">
            <a:avLst/>
          </a:prstGeom>
          <a:noFill/>
        </p:spPr>
        <p:txBody>
          <a:bodyPr wrap="square" rtlCol="0">
            <a:spAutoFit/>
          </a:bodyPr>
          <a:lstStyle/>
          <a:p>
            <a:pPr algn="ctr"/>
            <a:r>
              <a:rPr lang="en-US" sz="2000" b="1" dirty="0">
                <a:solidFill>
                  <a:schemeClr val="accent6">
                    <a:lumMod val="60000"/>
                    <a:lumOff val="40000"/>
                  </a:schemeClr>
                </a:solidFill>
              </a:rPr>
              <a:t>Model</a:t>
            </a:r>
          </a:p>
        </p:txBody>
      </p:sp>
      <p:sp>
        <p:nvSpPr>
          <p:cNvPr id="3" name="TextBox 2">
            <a:extLst>
              <a:ext uri="{FF2B5EF4-FFF2-40B4-BE49-F238E27FC236}">
                <a16:creationId xmlns:a16="http://schemas.microsoft.com/office/drawing/2014/main" id="{8416C581-EA31-F841-BC0B-1689F0D7820F}"/>
              </a:ext>
            </a:extLst>
          </p:cNvPr>
          <p:cNvSpPr txBox="1"/>
          <p:nvPr/>
        </p:nvSpPr>
        <p:spPr>
          <a:xfrm>
            <a:off x="1338512" y="3286316"/>
            <a:ext cx="9197009" cy="461665"/>
          </a:xfrm>
          <a:prstGeom prst="rect">
            <a:avLst/>
          </a:prstGeom>
          <a:noFill/>
        </p:spPr>
        <p:txBody>
          <a:bodyPr wrap="square" rtlCol="0">
            <a:spAutoFit/>
          </a:bodyPr>
          <a:lstStyle/>
          <a:p>
            <a:pPr algn="ctr"/>
            <a:r>
              <a:rPr lang="en-US" sz="2400" dirty="0"/>
              <a:t>Model parameters: </a:t>
            </a:r>
            <a:r>
              <a:rPr lang="en-US" sz="2400" i="1" dirty="0" err="1"/>
              <a:t>T</a:t>
            </a:r>
            <a:r>
              <a:rPr lang="en-US" sz="2400" i="1" baseline="-25000" dirty="0" err="1"/>
              <a:t>eff</a:t>
            </a:r>
            <a:r>
              <a:rPr lang="en-US" sz="2400" dirty="0"/>
              <a:t>, log(</a:t>
            </a:r>
            <a:r>
              <a:rPr lang="en-US" sz="2400" i="1" dirty="0"/>
              <a:t>g</a:t>
            </a:r>
            <a:r>
              <a:rPr lang="en-US" sz="2400" dirty="0"/>
              <a:t>), [Fe/H], [</a:t>
            </a:r>
            <a:r>
              <a:rPr lang="en-US" sz="2400" dirty="0" err="1"/>
              <a:t>ɑ</a:t>
            </a:r>
            <a:r>
              <a:rPr lang="en-US" sz="2400" dirty="0"/>
              <a:t>/Fe], </a:t>
            </a:r>
            <a:r>
              <a:rPr lang="en-US" sz="2400" i="1" dirty="0"/>
              <a:t>A</a:t>
            </a:r>
            <a:r>
              <a:rPr lang="en-US" sz="2400" i="1" baseline="-25000" dirty="0"/>
              <a:t>v</a:t>
            </a:r>
            <a:endParaRPr lang="en-US" sz="2400" i="1" dirty="0"/>
          </a:p>
        </p:txBody>
      </p:sp>
      <p:sp>
        <p:nvSpPr>
          <p:cNvPr id="6" name="TextBox 5">
            <a:extLst>
              <a:ext uri="{FF2B5EF4-FFF2-40B4-BE49-F238E27FC236}">
                <a16:creationId xmlns:a16="http://schemas.microsoft.com/office/drawing/2014/main" id="{45B873D4-00E6-1C4A-9C6C-931374668488}"/>
              </a:ext>
            </a:extLst>
          </p:cNvPr>
          <p:cNvSpPr txBox="1"/>
          <p:nvPr/>
        </p:nvSpPr>
        <p:spPr>
          <a:xfrm>
            <a:off x="695802" y="4133699"/>
            <a:ext cx="10482427" cy="1754326"/>
          </a:xfrm>
          <a:prstGeom prst="rect">
            <a:avLst/>
          </a:prstGeom>
          <a:noFill/>
        </p:spPr>
        <p:txBody>
          <a:bodyPr wrap="square" rtlCol="0">
            <a:spAutoFit/>
          </a:bodyPr>
          <a:lstStyle/>
          <a:p>
            <a:pPr algn="ctr"/>
            <a:r>
              <a:rPr lang="en-US" sz="2400" dirty="0"/>
              <a:t>The model represents a ‘typical’ star for those model parameters.</a:t>
            </a:r>
          </a:p>
          <a:p>
            <a:pPr algn="ctr"/>
            <a:endParaRPr lang="en-US" sz="2800" b="1" dirty="0"/>
          </a:p>
          <a:p>
            <a:pPr algn="ctr"/>
            <a:r>
              <a:rPr lang="en-US" sz="2800" b="1" dirty="0"/>
              <a:t>We search for stars that exhibit </a:t>
            </a:r>
            <a:r>
              <a:rPr lang="en-US" sz="2800" b="1" dirty="0">
                <a:solidFill>
                  <a:srgbClr val="C00000"/>
                </a:solidFill>
              </a:rPr>
              <a:t>deviations</a:t>
            </a:r>
            <a:r>
              <a:rPr lang="en-US" sz="2800" b="1" dirty="0"/>
              <a:t> from the model consistent with </a:t>
            </a:r>
            <a:r>
              <a:rPr lang="en-US" sz="2800" b="1" dirty="0">
                <a:solidFill>
                  <a:schemeClr val="accent5">
                    <a:lumMod val="40000"/>
                    <a:lumOff val="60000"/>
                  </a:schemeClr>
                </a:solidFill>
              </a:rPr>
              <a:t>depletions in [Mg/Fe] </a:t>
            </a:r>
            <a:r>
              <a:rPr lang="en-US" sz="2800" b="1" dirty="0"/>
              <a:t>and </a:t>
            </a:r>
            <a:r>
              <a:rPr lang="en-US" sz="2800" b="1" dirty="0">
                <a:solidFill>
                  <a:schemeClr val="accent5">
                    <a:lumMod val="40000"/>
                    <a:lumOff val="60000"/>
                  </a:schemeClr>
                </a:solidFill>
              </a:rPr>
              <a:t>enhancements in [K/Fe]</a:t>
            </a:r>
          </a:p>
        </p:txBody>
      </p:sp>
      <p:sp>
        <p:nvSpPr>
          <p:cNvPr id="11" name="Title 1">
            <a:extLst>
              <a:ext uri="{FF2B5EF4-FFF2-40B4-BE49-F238E27FC236}">
                <a16:creationId xmlns:a16="http://schemas.microsoft.com/office/drawing/2014/main" id="{7202D361-F33F-9B49-B599-688741C88EB6}"/>
              </a:ext>
            </a:extLst>
          </p:cNvPr>
          <p:cNvSpPr txBox="1">
            <a:spLocks/>
          </p:cNvSpPr>
          <p:nvPr/>
        </p:nvSpPr>
        <p:spPr>
          <a:xfrm>
            <a:off x="764116" y="1"/>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Font typeface="+mj-lt"/>
              <a:buAutoNum type="arabicPeriod"/>
            </a:pPr>
            <a:r>
              <a:rPr lang="en-AU" sz="3600" dirty="0">
                <a:latin typeface="Arial" panose="020B0604020202020204" pitchFamily="34" charset="0"/>
              </a:rPr>
              <a:t>Take data-driven model produced by </a:t>
            </a:r>
            <a:r>
              <a:rPr lang="en-AU" sz="3600" b="1" dirty="0">
                <a:solidFill>
                  <a:schemeClr val="accent4"/>
                </a:solidFill>
                <a:latin typeface="Arial" panose="020B0604020202020204" pitchFamily="34" charset="0"/>
              </a:rPr>
              <a:t>The Cannon </a:t>
            </a:r>
            <a:r>
              <a:rPr lang="en-AU" sz="3600" dirty="0">
                <a:latin typeface="Arial" panose="020B0604020202020204" pitchFamily="34" charset="0"/>
              </a:rPr>
              <a:t>for each giant spectra from LAMOST</a:t>
            </a:r>
          </a:p>
        </p:txBody>
      </p:sp>
    </p:spTree>
    <p:extLst>
      <p:ext uri="{BB962C8B-B14F-4D97-AF65-F5344CB8AC3E}">
        <p14:creationId xmlns:p14="http://schemas.microsoft.com/office/powerpoint/2010/main" val="52991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9C8B67-DA07-E84E-A726-094AF45D387E}"/>
              </a:ext>
            </a:extLst>
          </p:cNvPr>
          <p:cNvPicPr>
            <a:picLocks noChangeAspect="1"/>
          </p:cNvPicPr>
          <p:nvPr/>
        </p:nvPicPr>
        <p:blipFill>
          <a:blip r:embed="rId3"/>
          <a:stretch>
            <a:fillRect/>
          </a:stretch>
        </p:blipFill>
        <p:spPr>
          <a:xfrm>
            <a:off x="396815" y="1212274"/>
            <a:ext cx="11421374" cy="3746211"/>
          </a:xfrm>
          <a:prstGeom prst="rect">
            <a:avLst/>
          </a:prstGeom>
        </p:spPr>
      </p:pic>
      <p:sp>
        <p:nvSpPr>
          <p:cNvPr id="6" name="TextBox 5">
            <a:extLst>
              <a:ext uri="{FF2B5EF4-FFF2-40B4-BE49-F238E27FC236}">
                <a16:creationId xmlns:a16="http://schemas.microsoft.com/office/drawing/2014/main" id="{5C789A9C-A7A4-0840-AB78-28318DF06C24}"/>
              </a:ext>
            </a:extLst>
          </p:cNvPr>
          <p:cNvSpPr txBox="1"/>
          <p:nvPr/>
        </p:nvSpPr>
        <p:spPr>
          <a:xfrm>
            <a:off x="1224116" y="5190306"/>
            <a:ext cx="10061053" cy="1077218"/>
          </a:xfrm>
          <a:prstGeom prst="rect">
            <a:avLst/>
          </a:prstGeom>
          <a:noFill/>
        </p:spPr>
        <p:txBody>
          <a:bodyPr wrap="square" rtlCol="0">
            <a:spAutoFit/>
          </a:bodyPr>
          <a:lstStyle/>
          <a:p>
            <a:r>
              <a:rPr lang="en-US" sz="3200" dirty="0">
                <a:solidFill>
                  <a:schemeClr val="accent4"/>
                </a:solidFill>
              </a:rPr>
              <a:t>LAMOST</a:t>
            </a:r>
            <a:r>
              <a:rPr lang="en-US" sz="3200" dirty="0"/>
              <a:t> spectrum and best fitting model from </a:t>
            </a:r>
            <a:r>
              <a:rPr lang="en-US" sz="3200" dirty="0">
                <a:solidFill>
                  <a:schemeClr val="accent4"/>
                </a:solidFill>
              </a:rPr>
              <a:t>The Cannon </a:t>
            </a:r>
            <a:r>
              <a:rPr lang="en-US" sz="3200" dirty="0"/>
              <a:t>for candidate star J075043.1+204658</a:t>
            </a:r>
          </a:p>
        </p:txBody>
      </p:sp>
      <p:sp>
        <p:nvSpPr>
          <p:cNvPr id="8" name="Title 1">
            <a:extLst>
              <a:ext uri="{FF2B5EF4-FFF2-40B4-BE49-F238E27FC236}">
                <a16:creationId xmlns:a16="http://schemas.microsoft.com/office/drawing/2014/main" id="{07ACD41D-5FAE-0D41-B635-5028DDA30C78}"/>
              </a:ext>
            </a:extLst>
          </p:cNvPr>
          <p:cNvSpPr txBox="1">
            <a:spLocks/>
          </p:cNvSpPr>
          <p:nvPr/>
        </p:nvSpPr>
        <p:spPr>
          <a:xfrm>
            <a:off x="769569" y="0"/>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Sample Candidate Spectrum</a:t>
            </a:r>
          </a:p>
        </p:txBody>
      </p:sp>
    </p:spTree>
    <p:extLst>
      <p:ext uri="{BB962C8B-B14F-4D97-AF65-F5344CB8AC3E}">
        <p14:creationId xmlns:p14="http://schemas.microsoft.com/office/powerpoint/2010/main" val="3854094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DF70E-93C3-254E-B6FD-901964ACAD17}"/>
              </a:ext>
            </a:extLst>
          </p:cNvPr>
          <p:cNvPicPr>
            <a:picLocks noChangeAspect="1"/>
          </p:cNvPicPr>
          <p:nvPr/>
        </p:nvPicPr>
        <p:blipFill>
          <a:blip r:embed="rId3"/>
          <a:stretch>
            <a:fillRect/>
          </a:stretch>
        </p:blipFill>
        <p:spPr>
          <a:xfrm>
            <a:off x="361742" y="1614762"/>
            <a:ext cx="5496448" cy="5089304"/>
          </a:xfrm>
          <a:prstGeom prst="rect">
            <a:avLst/>
          </a:prstGeom>
        </p:spPr>
      </p:pic>
      <p:pic>
        <p:nvPicPr>
          <p:cNvPr id="5" name="Picture 4">
            <a:extLst>
              <a:ext uri="{FF2B5EF4-FFF2-40B4-BE49-F238E27FC236}">
                <a16:creationId xmlns:a16="http://schemas.microsoft.com/office/drawing/2014/main" id="{86DB3C03-D5CB-D942-B74B-4B2BAD7EC2A4}"/>
              </a:ext>
            </a:extLst>
          </p:cNvPr>
          <p:cNvPicPr>
            <a:picLocks noChangeAspect="1"/>
          </p:cNvPicPr>
          <p:nvPr/>
        </p:nvPicPr>
        <p:blipFill rotWithShape="1">
          <a:blip r:embed="rId4"/>
          <a:srcRect t="3227"/>
          <a:stretch/>
        </p:blipFill>
        <p:spPr>
          <a:xfrm>
            <a:off x="6113949" y="1826124"/>
            <a:ext cx="5258822" cy="4877942"/>
          </a:xfrm>
          <a:prstGeom prst="rect">
            <a:avLst/>
          </a:prstGeom>
        </p:spPr>
      </p:pic>
      <p:sp>
        <p:nvSpPr>
          <p:cNvPr id="6" name="Title 1">
            <a:extLst>
              <a:ext uri="{FF2B5EF4-FFF2-40B4-BE49-F238E27FC236}">
                <a16:creationId xmlns:a16="http://schemas.microsoft.com/office/drawing/2014/main" id="{FF0F9A46-2BD6-984C-9E6A-B93868D66667}"/>
              </a:ext>
            </a:extLst>
          </p:cNvPr>
          <p:cNvSpPr txBox="1">
            <a:spLocks/>
          </p:cNvSpPr>
          <p:nvPr/>
        </p:nvSpPr>
        <p:spPr>
          <a:xfrm>
            <a:off x="769569" y="0"/>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[Fe/H], log(g), </a:t>
            </a:r>
            <a:r>
              <a:rPr lang="en-US" sz="3600" b="1" i="1" dirty="0" err="1"/>
              <a:t>T</a:t>
            </a:r>
            <a:r>
              <a:rPr lang="en-US" sz="3600" b="1" i="1" baseline="-25000" dirty="0" err="1"/>
              <a:t>eff</a:t>
            </a:r>
            <a:endParaRPr lang="en-US" sz="3600" b="1" i="1" dirty="0"/>
          </a:p>
        </p:txBody>
      </p:sp>
      <p:sp>
        <p:nvSpPr>
          <p:cNvPr id="3" name="TextBox 2">
            <a:extLst>
              <a:ext uri="{FF2B5EF4-FFF2-40B4-BE49-F238E27FC236}">
                <a16:creationId xmlns:a16="http://schemas.microsoft.com/office/drawing/2014/main" id="{1D62FDC7-C624-A440-B4BD-13B9A6F7F917}"/>
              </a:ext>
            </a:extLst>
          </p:cNvPr>
          <p:cNvSpPr txBox="1"/>
          <p:nvPr/>
        </p:nvSpPr>
        <p:spPr>
          <a:xfrm>
            <a:off x="17948" y="1087244"/>
            <a:ext cx="12192001" cy="584775"/>
          </a:xfrm>
          <a:prstGeom prst="rect">
            <a:avLst/>
          </a:prstGeom>
          <a:noFill/>
        </p:spPr>
        <p:txBody>
          <a:bodyPr wrap="square" rtlCol="0">
            <a:spAutoFit/>
          </a:bodyPr>
          <a:lstStyle/>
          <a:p>
            <a:pPr algn="ctr"/>
            <a:r>
              <a:rPr lang="en-US" sz="3200" dirty="0"/>
              <a:t>Candidates found throughout our sample of LAMOST giants</a:t>
            </a:r>
          </a:p>
        </p:txBody>
      </p:sp>
    </p:spTree>
    <p:extLst>
      <p:ext uri="{BB962C8B-B14F-4D97-AF65-F5344CB8AC3E}">
        <p14:creationId xmlns:p14="http://schemas.microsoft.com/office/powerpoint/2010/main" val="112264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9E0401-EBD5-184F-B85E-6890448F66E9}"/>
              </a:ext>
            </a:extLst>
          </p:cNvPr>
          <p:cNvPicPr>
            <a:picLocks noChangeAspect="1"/>
          </p:cNvPicPr>
          <p:nvPr/>
        </p:nvPicPr>
        <p:blipFill>
          <a:blip r:embed="rId3"/>
          <a:stretch>
            <a:fillRect/>
          </a:stretch>
        </p:blipFill>
        <p:spPr>
          <a:xfrm>
            <a:off x="4055806" y="1188748"/>
            <a:ext cx="8136194" cy="5384682"/>
          </a:xfrm>
          <a:prstGeom prst="rect">
            <a:avLst/>
          </a:prstGeom>
        </p:spPr>
      </p:pic>
      <p:sp>
        <p:nvSpPr>
          <p:cNvPr id="7" name="TextBox 6">
            <a:extLst>
              <a:ext uri="{FF2B5EF4-FFF2-40B4-BE49-F238E27FC236}">
                <a16:creationId xmlns:a16="http://schemas.microsoft.com/office/drawing/2014/main" id="{27ADBF10-990B-8C4F-9B20-48BE9B62AA91}"/>
              </a:ext>
            </a:extLst>
          </p:cNvPr>
          <p:cNvSpPr txBox="1"/>
          <p:nvPr/>
        </p:nvSpPr>
        <p:spPr>
          <a:xfrm>
            <a:off x="6011349" y="6007594"/>
            <a:ext cx="2769329" cy="338554"/>
          </a:xfrm>
          <a:prstGeom prst="rect">
            <a:avLst/>
          </a:prstGeom>
          <a:noFill/>
        </p:spPr>
        <p:txBody>
          <a:bodyPr wrap="square" rtlCol="0">
            <a:spAutoFit/>
          </a:bodyPr>
          <a:lstStyle/>
          <a:p>
            <a:pPr algn="ctr"/>
            <a:r>
              <a:rPr lang="en-AU" sz="1600" dirty="0" err="1"/>
              <a:t>Iridia-observatory.org</a:t>
            </a:r>
            <a:endParaRPr lang="en-US" sz="1600" dirty="0"/>
          </a:p>
        </p:txBody>
      </p:sp>
      <p:sp>
        <p:nvSpPr>
          <p:cNvPr id="5" name="TextBox 4">
            <a:extLst>
              <a:ext uri="{FF2B5EF4-FFF2-40B4-BE49-F238E27FC236}">
                <a16:creationId xmlns:a16="http://schemas.microsoft.com/office/drawing/2014/main" id="{0352CCAC-AF60-584D-8C82-2FA4113F5643}"/>
              </a:ext>
            </a:extLst>
          </p:cNvPr>
          <p:cNvSpPr txBox="1"/>
          <p:nvPr/>
        </p:nvSpPr>
        <p:spPr>
          <a:xfrm>
            <a:off x="5984032" y="1545730"/>
            <a:ext cx="5755684"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Distant and luminous globular cluster</a:t>
            </a:r>
          </a:p>
          <a:p>
            <a:pPr marL="285750" indent="-285750">
              <a:buFont typeface="Arial" panose="020B0604020202020204" pitchFamily="34" charset="0"/>
              <a:buChar char="•"/>
            </a:pPr>
            <a:r>
              <a:rPr lang="en-US" sz="2400" dirty="0"/>
              <a:t>Old and metal poor ([Fe/H]∽-2)</a:t>
            </a:r>
          </a:p>
        </p:txBody>
      </p:sp>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734309" y="38239"/>
            <a:ext cx="10515600"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The Mg-K anti-correlation</a:t>
            </a:r>
            <a:br>
              <a:rPr lang="en-US" sz="4800" b="1" dirty="0"/>
            </a:br>
            <a:r>
              <a:rPr lang="en-US" b="1" dirty="0"/>
              <a:t>Patient Zero: NGC 2419</a:t>
            </a:r>
            <a:endParaRPr lang="en-US" sz="4800" b="1" dirty="0"/>
          </a:p>
        </p:txBody>
      </p:sp>
      <p:sp>
        <p:nvSpPr>
          <p:cNvPr id="15" name="Rectangle 14">
            <a:extLst>
              <a:ext uri="{FF2B5EF4-FFF2-40B4-BE49-F238E27FC236}">
                <a16:creationId xmlns:a16="http://schemas.microsoft.com/office/drawing/2014/main" id="{B6D948FC-88C9-CC4B-9881-26AB5EE16429}"/>
              </a:ext>
            </a:extLst>
          </p:cNvPr>
          <p:cNvSpPr/>
          <p:nvPr/>
        </p:nvSpPr>
        <p:spPr>
          <a:xfrm>
            <a:off x="4454013" y="1749186"/>
            <a:ext cx="757700" cy="44150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 name="Straight Connector 16">
            <a:extLst>
              <a:ext uri="{FF2B5EF4-FFF2-40B4-BE49-F238E27FC236}">
                <a16:creationId xmlns:a16="http://schemas.microsoft.com/office/drawing/2014/main" id="{EE6D681B-981F-BF4F-BF10-B71C2643F39A}"/>
              </a:ext>
            </a:extLst>
          </p:cNvPr>
          <p:cNvCxnSpPr>
            <a:cxnSpLocks/>
          </p:cNvCxnSpPr>
          <p:nvPr/>
        </p:nvCxnSpPr>
        <p:spPr>
          <a:xfrm flipH="1">
            <a:off x="830589" y="1749186"/>
            <a:ext cx="3623426" cy="86007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61D7C7-B6FD-7847-9825-242E5CBFB3D1}"/>
              </a:ext>
            </a:extLst>
          </p:cNvPr>
          <p:cNvCxnSpPr>
            <a:cxnSpLocks/>
          </p:cNvCxnSpPr>
          <p:nvPr/>
        </p:nvCxnSpPr>
        <p:spPr>
          <a:xfrm flipH="1">
            <a:off x="5119634" y="1764323"/>
            <a:ext cx="85825" cy="88376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B039E62-3BEE-7B42-8A88-3DD18E4520E1}"/>
              </a:ext>
            </a:extLst>
          </p:cNvPr>
          <p:cNvCxnSpPr>
            <a:cxnSpLocks/>
          </p:cNvCxnSpPr>
          <p:nvPr/>
        </p:nvCxnSpPr>
        <p:spPr>
          <a:xfrm flipH="1">
            <a:off x="5040063" y="2190691"/>
            <a:ext cx="159142" cy="37008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9D0C06-59A2-7842-9B13-BF8364CF5A62}"/>
              </a:ext>
            </a:extLst>
          </p:cNvPr>
          <p:cNvCxnSpPr>
            <a:cxnSpLocks/>
          </p:cNvCxnSpPr>
          <p:nvPr/>
        </p:nvCxnSpPr>
        <p:spPr>
          <a:xfrm flipH="1">
            <a:off x="824335" y="2190691"/>
            <a:ext cx="3626554" cy="408278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72074EB-275E-9D41-92E3-9D0D42CC1579}"/>
              </a:ext>
            </a:extLst>
          </p:cNvPr>
          <p:cNvPicPr>
            <a:picLocks noChangeAspect="1"/>
          </p:cNvPicPr>
          <p:nvPr/>
        </p:nvPicPr>
        <p:blipFill>
          <a:blip r:embed="rId4"/>
          <a:stretch>
            <a:fillRect/>
          </a:stretch>
        </p:blipFill>
        <p:spPr>
          <a:xfrm>
            <a:off x="830589" y="2648092"/>
            <a:ext cx="4312008" cy="3625382"/>
          </a:xfrm>
          <a:prstGeom prst="rect">
            <a:avLst/>
          </a:prstGeom>
          <a:ln>
            <a:solidFill>
              <a:schemeClr val="accent4"/>
            </a:solidFill>
          </a:ln>
        </p:spPr>
      </p:pic>
      <p:sp>
        <p:nvSpPr>
          <p:cNvPr id="3" name="TextBox 2">
            <a:extLst>
              <a:ext uri="{FF2B5EF4-FFF2-40B4-BE49-F238E27FC236}">
                <a16:creationId xmlns:a16="http://schemas.microsoft.com/office/drawing/2014/main" id="{369D6BAE-E991-9E4E-84CF-0EE35D55325C}"/>
              </a:ext>
            </a:extLst>
          </p:cNvPr>
          <p:cNvSpPr txBox="1"/>
          <p:nvPr/>
        </p:nvSpPr>
        <p:spPr>
          <a:xfrm>
            <a:off x="1586748" y="5658625"/>
            <a:ext cx="4002443" cy="584775"/>
          </a:xfrm>
          <a:prstGeom prst="rect">
            <a:avLst/>
          </a:prstGeom>
          <a:noFill/>
        </p:spPr>
        <p:txBody>
          <a:bodyPr wrap="square" rtlCol="0">
            <a:spAutoFit/>
          </a:bodyPr>
          <a:lstStyle/>
          <a:p>
            <a:pPr algn="ctr"/>
            <a:r>
              <a:rPr lang="en-AU" sz="1600" dirty="0"/>
              <a:t>Doug Matthews and Charles</a:t>
            </a:r>
          </a:p>
          <a:p>
            <a:pPr algn="ctr"/>
            <a:r>
              <a:rPr lang="en-AU" sz="1600" dirty="0"/>
              <a:t> Betts/Adam Block/NOAO/AURA/NSF</a:t>
            </a:r>
            <a:endParaRPr lang="en-US" sz="1600" dirty="0"/>
          </a:p>
        </p:txBody>
      </p:sp>
      <p:sp>
        <p:nvSpPr>
          <p:cNvPr id="9" name="TextBox 8">
            <a:extLst>
              <a:ext uri="{FF2B5EF4-FFF2-40B4-BE49-F238E27FC236}">
                <a16:creationId xmlns:a16="http://schemas.microsoft.com/office/drawing/2014/main" id="{CE8F189E-913B-CC43-AE5E-AE3C46A28DC7}"/>
              </a:ext>
            </a:extLst>
          </p:cNvPr>
          <p:cNvSpPr txBox="1"/>
          <p:nvPr/>
        </p:nvSpPr>
        <p:spPr>
          <a:xfrm>
            <a:off x="2551454" y="2707614"/>
            <a:ext cx="2291846" cy="461665"/>
          </a:xfrm>
          <a:prstGeom prst="rect">
            <a:avLst/>
          </a:prstGeom>
          <a:noFill/>
        </p:spPr>
        <p:txBody>
          <a:bodyPr wrap="square" rtlCol="0">
            <a:spAutoFit/>
          </a:bodyPr>
          <a:lstStyle/>
          <a:p>
            <a:r>
              <a:rPr lang="en-AU" sz="2400" dirty="0"/>
              <a:t>NGC 2419</a:t>
            </a:r>
          </a:p>
        </p:txBody>
      </p:sp>
    </p:spTree>
    <p:extLst>
      <p:ext uri="{BB962C8B-B14F-4D97-AF65-F5344CB8AC3E}">
        <p14:creationId xmlns:p14="http://schemas.microsoft.com/office/powerpoint/2010/main" val="194485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4E5BE9-F136-ED41-BBDC-F89E8CC1018D}"/>
              </a:ext>
            </a:extLst>
          </p:cNvPr>
          <p:cNvPicPr>
            <a:picLocks noChangeAspect="1"/>
          </p:cNvPicPr>
          <p:nvPr/>
        </p:nvPicPr>
        <p:blipFill>
          <a:blip r:embed="rId3"/>
          <a:stretch>
            <a:fillRect/>
          </a:stretch>
        </p:blipFill>
        <p:spPr>
          <a:xfrm>
            <a:off x="196931" y="917374"/>
            <a:ext cx="6565901" cy="5883047"/>
          </a:xfrm>
          <a:prstGeom prst="rect">
            <a:avLst/>
          </a:prstGeom>
        </p:spPr>
      </p:pic>
      <p:sp>
        <p:nvSpPr>
          <p:cNvPr id="4" name="Title 1">
            <a:extLst>
              <a:ext uri="{FF2B5EF4-FFF2-40B4-BE49-F238E27FC236}">
                <a16:creationId xmlns:a16="http://schemas.microsoft.com/office/drawing/2014/main" id="{41D4A8F3-C841-5549-835F-012F74226374}"/>
              </a:ext>
            </a:extLst>
          </p:cNvPr>
          <p:cNvSpPr txBox="1">
            <a:spLocks/>
          </p:cNvSpPr>
          <p:nvPr/>
        </p:nvSpPr>
        <p:spPr>
          <a:xfrm>
            <a:off x="769569" y="0"/>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[Mg/Fe], ([</a:t>
            </a:r>
            <a:r>
              <a:rPr lang="en-US" sz="3600" b="1" dirty="0" err="1"/>
              <a:t>ɑ</a:t>
            </a:r>
            <a:r>
              <a:rPr lang="en-US" sz="3600" b="1" dirty="0"/>
              <a:t>/Fe]), [K/Fe]</a:t>
            </a:r>
          </a:p>
        </p:txBody>
      </p:sp>
      <p:sp>
        <p:nvSpPr>
          <p:cNvPr id="2" name="TextBox 1">
            <a:extLst>
              <a:ext uri="{FF2B5EF4-FFF2-40B4-BE49-F238E27FC236}">
                <a16:creationId xmlns:a16="http://schemas.microsoft.com/office/drawing/2014/main" id="{B8615C26-D372-2D44-828A-539854121512}"/>
              </a:ext>
            </a:extLst>
          </p:cNvPr>
          <p:cNvSpPr txBox="1"/>
          <p:nvPr/>
        </p:nvSpPr>
        <p:spPr>
          <a:xfrm>
            <a:off x="6762832" y="917374"/>
            <a:ext cx="5222548" cy="5078313"/>
          </a:xfrm>
          <a:prstGeom prst="rect">
            <a:avLst/>
          </a:prstGeom>
          <a:noFill/>
        </p:spPr>
        <p:txBody>
          <a:bodyPr wrap="square" rtlCol="0">
            <a:spAutoFit/>
          </a:bodyPr>
          <a:lstStyle/>
          <a:p>
            <a:pPr marL="571500" indent="-571500">
              <a:buFont typeface="Arial" panose="020B0604020202020204" pitchFamily="34" charset="0"/>
              <a:buChar char="•"/>
            </a:pPr>
            <a:r>
              <a:rPr lang="en-US" sz="3600" dirty="0"/>
              <a:t>Unable to determine </a:t>
            </a:r>
            <a:r>
              <a:rPr lang="en-US" sz="3600" b="1" dirty="0"/>
              <a:t>[Mg/Fe] </a:t>
            </a:r>
            <a:r>
              <a:rPr lang="en-US" sz="3600" dirty="0"/>
              <a:t>for our stars…</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a:t>
            </a:r>
            <a:r>
              <a:rPr lang="en-US" sz="3600" dirty="0" err="1"/>
              <a:t>ɑ</a:t>
            </a:r>
            <a:r>
              <a:rPr lang="en-US" sz="3600" dirty="0"/>
              <a:t>/Fe] plotted for our stars, treated as </a:t>
            </a:r>
            <a:r>
              <a:rPr lang="en-US" sz="3600" b="1" dirty="0"/>
              <a:t>upper limit </a:t>
            </a:r>
            <a:r>
              <a:rPr lang="en-US" sz="3600" dirty="0"/>
              <a:t>for [Mg/Fe]</a:t>
            </a:r>
          </a:p>
          <a:p>
            <a:pPr marL="571500" indent="-571500">
              <a:buFont typeface="Arial" panose="020B0604020202020204" pitchFamily="34" charset="0"/>
              <a:buChar char="•"/>
            </a:pPr>
            <a:endParaRPr lang="en-US" sz="3600" dirty="0">
              <a:solidFill>
                <a:schemeClr val="accent4"/>
              </a:solidFill>
            </a:endParaRPr>
          </a:p>
          <a:p>
            <a:pPr marL="571500" indent="-571500">
              <a:buFont typeface="Arial" panose="020B0604020202020204" pitchFamily="34" charset="0"/>
              <a:buChar char="•"/>
            </a:pPr>
            <a:r>
              <a:rPr lang="en-US" sz="3600" dirty="0">
                <a:solidFill>
                  <a:schemeClr val="accent4"/>
                </a:solidFill>
              </a:rPr>
              <a:t>Significant enhancement in </a:t>
            </a:r>
            <a:r>
              <a:rPr lang="en-US" sz="3600" b="1" dirty="0">
                <a:solidFill>
                  <a:schemeClr val="accent4"/>
                </a:solidFill>
              </a:rPr>
              <a:t>[K/Fe]</a:t>
            </a:r>
          </a:p>
        </p:txBody>
      </p:sp>
    </p:spTree>
    <p:extLst>
      <p:ext uri="{BB962C8B-B14F-4D97-AF65-F5344CB8AC3E}">
        <p14:creationId xmlns:p14="http://schemas.microsoft.com/office/powerpoint/2010/main" val="1067387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C343BA-B7DD-1F48-928C-867C294FBE12}"/>
              </a:ext>
            </a:extLst>
          </p:cNvPr>
          <p:cNvPicPr>
            <a:picLocks noChangeAspect="1"/>
          </p:cNvPicPr>
          <p:nvPr/>
        </p:nvPicPr>
        <p:blipFill>
          <a:blip r:embed="rId3"/>
          <a:stretch>
            <a:fillRect/>
          </a:stretch>
        </p:blipFill>
        <p:spPr>
          <a:xfrm>
            <a:off x="342212" y="950391"/>
            <a:ext cx="6260123" cy="5916741"/>
          </a:xfrm>
          <a:prstGeom prst="rect">
            <a:avLst/>
          </a:prstGeom>
        </p:spPr>
      </p:pic>
      <p:sp>
        <p:nvSpPr>
          <p:cNvPr id="6" name="Title 1">
            <a:extLst>
              <a:ext uri="{FF2B5EF4-FFF2-40B4-BE49-F238E27FC236}">
                <a16:creationId xmlns:a16="http://schemas.microsoft.com/office/drawing/2014/main" id="{BB87852B-A41B-6742-939D-E825AC3C63C7}"/>
              </a:ext>
            </a:extLst>
          </p:cNvPr>
          <p:cNvSpPr txBox="1">
            <a:spLocks/>
          </p:cNvSpPr>
          <p:nvPr/>
        </p:nvSpPr>
        <p:spPr>
          <a:xfrm>
            <a:off x="769569" y="0"/>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[K/Fe], [Fe/H]</a:t>
            </a:r>
          </a:p>
        </p:txBody>
      </p:sp>
      <p:sp>
        <p:nvSpPr>
          <p:cNvPr id="5" name="TextBox 4">
            <a:extLst>
              <a:ext uri="{FF2B5EF4-FFF2-40B4-BE49-F238E27FC236}">
                <a16:creationId xmlns:a16="http://schemas.microsoft.com/office/drawing/2014/main" id="{4E4C8390-5CEE-6543-8134-B1AF6FB9AFEF}"/>
              </a:ext>
            </a:extLst>
          </p:cNvPr>
          <p:cNvSpPr txBox="1"/>
          <p:nvPr/>
        </p:nvSpPr>
        <p:spPr>
          <a:xfrm>
            <a:off x="7223838" y="1092605"/>
            <a:ext cx="4212204" cy="5078313"/>
          </a:xfrm>
          <a:prstGeom prst="rect">
            <a:avLst/>
          </a:prstGeom>
          <a:noFill/>
        </p:spPr>
        <p:txBody>
          <a:bodyPr wrap="square" rtlCol="0">
            <a:spAutoFit/>
          </a:bodyPr>
          <a:lstStyle/>
          <a:p>
            <a:r>
              <a:rPr lang="en-US" sz="3600" dirty="0"/>
              <a:t>A negative trend is observed with [Fe/H]</a:t>
            </a:r>
          </a:p>
          <a:p>
            <a:endParaRPr lang="en-US" sz="3600" dirty="0"/>
          </a:p>
          <a:p>
            <a:r>
              <a:rPr lang="en-US" sz="3600" dirty="0"/>
              <a:t>If we dared to extend the line, it </a:t>
            </a:r>
            <a:r>
              <a:rPr lang="en-US" sz="3600" i="1" dirty="0"/>
              <a:t>would</a:t>
            </a:r>
            <a:r>
              <a:rPr lang="en-US" sz="3600" dirty="0"/>
              <a:t> pass nicely through the extreme population of NGC 2419…</a:t>
            </a:r>
          </a:p>
        </p:txBody>
      </p:sp>
    </p:spTree>
    <p:extLst>
      <p:ext uri="{BB962C8B-B14F-4D97-AF65-F5344CB8AC3E}">
        <p14:creationId xmlns:p14="http://schemas.microsoft.com/office/powerpoint/2010/main" val="484818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87852B-A41B-6742-939D-E825AC3C63C7}"/>
              </a:ext>
            </a:extLst>
          </p:cNvPr>
          <p:cNvSpPr txBox="1">
            <a:spLocks/>
          </p:cNvSpPr>
          <p:nvPr/>
        </p:nvSpPr>
        <p:spPr>
          <a:xfrm>
            <a:off x="819124" y="0"/>
            <a:ext cx="10515600" cy="1408471"/>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So what does it mean for the polluters?</a:t>
            </a:r>
          </a:p>
          <a:p>
            <a:pPr algn="ctr"/>
            <a:r>
              <a:rPr lang="en-US" b="1" dirty="0">
                <a:solidFill>
                  <a:schemeClr val="accent4"/>
                </a:solidFill>
              </a:rPr>
              <a:t>Rarity?</a:t>
            </a:r>
          </a:p>
        </p:txBody>
      </p:sp>
      <p:sp>
        <p:nvSpPr>
          <p:cNvPr id="3" name="TextBox 2">
            <a:extLst>
              <a:ext uri="{FF2B5EF4-FFF2-40B4-BE49-F238E27FC236}">
                <a16:creationId xmlns:a16="http://schemas.microsoft.com/office/drawing/2014/main" id="{1A9995F0-125F-F143-A9D3-5C852060065A}"/>
              </a:ext>
            </a:extLst>
          </p:cNvPr>
          <p:cNvSpPr txBox="1"/>
          <p:nvPr/>
        </p:nvSpPr>
        <p:spPr>
          <a:xfrm>
            <a:off x="522514" y="1714500"/>
            <a:ext cx="11074815" cy="4524315"/>
          </a:xfrm>
          <a:prstGeom prst="rect">
            <a:avLst/>
          </a:prstGeom>
          <a:noFill/>
        </p:spPr>
        <p:txBody>
          <a:bodyPr wrap="square" rtlCol="0">
            <a:spAutoFit/>
          </a:bodyPr>
          <a:lstStyle/>
          <a:p>
            <a:r>
              <a:rPr lang="en-US" sz="3600" dirty="0">
                <a:solidFill>
                  <a:schemeClr val="accent4"/>
                </a:solidFill>
              </a:rPr>
              <a:t>Observation: </a:t>
            </a:r>
            <a:r>
              <a:rPr lang="en-US" sz="3600" dirty="0"/>
              <a:t>found stars with </a:t>
            </a:r>
            <a:r>
              <a:rPr lang="en-US" sz="3600" b="1" dirty="0">
                <a:solidFill>
                  <a:schemeClr val="accent4"/>
                </a:solidFill>
              </a:rPr>
              <a:t>similar levels of [K/Fe]</a:t>
            </a:r>
            <a:r>
              <a:rPr lang="en-US" sz="3600" dirty="0"/>
              <a:t>, but </a:t>
            </a:r>
            <a:r>
              <a:rPr lang="en-US" sz="3600" b="1" dirty="0"/>
              <a:t>none</a:t>
            </a:r>
            <a:r>
              <a:rPr lang="en-US" sz="3600" dirty="0"/>
              <a:t> exceeding the most extreme members of NGC 2419. These stars </a:t>
            </a:r>
            <a:r>
              <a:rPr lang="en-US" sz="3600" i="1" dirty="0"/>
              <a:t>may</a:t>
            </a:r>
            <a:r>
              <a:rPr lang="en-US" sz="3600" dirty="0"/>
              <a:t> be somewhat depleted in [Mg/Fe].</a:t>
            </a:r>
          </a:p>
          <a:p>
            <a:endParaRPr lang="en-US" sz="3600" dirty="0"/>
          </a:p>
          <a:p>
            <a:endParaRPr lang="en-US" sz="3600" dirty="0"/>
          </a:p>
          <a:p>
            <a:r>
              <a:rPr lang="en-US" sz="3600" dirty="0">
                <a:solidFill>
                  <a:schemeClr val="accent4"/>
                </a:solidFill>
              </a:rPr>
              <a:t>Implication: </a:t>
            </a:r>
            <a:r>
              <a:rPr lang="en-US" sz="3600" dirty="0"/>
              <a:t>The high enhancements in [K/Fe] are </a:t>
            </a:r>
            <a:r>
              <a:rPr lang="en-US" sz="3600" b="1" u="sng" dirty="0"/>
              <a:t>not unique</a:t>
            </a:r>
            <a:r>
              <a:rPr lang="en-US" sz="3600" b="1" dirty="0"/>
              <a:t> </a:t>
            </a:r>
            <a:r>
              <a:rPr lang="en-US" sz="3600" dirty="0"/>
              <a:t>to NGC 2419, and possibly the Mg-K anti-correlation isn’t either.</a:t>
            </a:r>
          </a:p>
        </p:txBody>
      </p:sp>
    </p:spTree>
    <p:extLst>
      <p:ext uri="{BB962C8B-B14F-4D97-AF65-F5344CB8AC3E}">
        <p14:creationId xmlns:p14="http://schemas.microsoft.com/office/powerpoint/2010/main" val="1213576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C336AE-C10F-5849-B0B9-52ED6ABD3D18}"/>
              </a:ext>
            </a:extLst>
          </p:cNvPr>
          <p:cNvSpPr txBox="1"/>
          <p:nvPr/>
        </p:nvSpPr>
        <p:spPr>
          <a:xfrm>
            <a:off x="769568" y="1910443"/>
            <a:ext cx="10614711" cy="3416320"/>
          </a:xfrm>
          <a:prstGeom prst="rect">
            <a:avLst/>
          </a:prstGeom>
          <a:noFill/>
        </p:spPr>
        <p:txBody>
          <a:bodyPr wrap="square" rtlCol="0">
            <a:spAutoFit/>
          </a:bodyPr>
          <a:lstStyle/>
          <a:p>
            <a:r>
              <a:rPr lang="en-US" sz="3600" dirty="0">
                <a:solidFill>
                  <a:schemeClr val="accent4"/>
                </a:solidFill>
              </a:rPr>
              <a:t>Observation: </a:t>
            </a:r>
            <a:r>
              <a:rPr lang="en-US" sz="3600" dirty="0"/>
              <a:t>Candidates are spread across metallicities ranging from approximately -1.4 to +0.4 </a:t>
            </a:r>
            <a:r>
              <a:rPr lang="en-US" sz="3600" dirty="0" err="1"/>
              <a:t>dex</a:t>
            </a:r>
            <a:r>
              <a:rPr lang="en-US" sz="3600" dirty="0"/>
              <a:t>.</a:t>
            </a:r>
          </a:p>
          <a:p>
            <a:endParaRPr lang="en-US" sz="3600" dirty="0"/>
          </a:p>
          <a:p>
            <a:endParaRPr lang="en-US" sz="3600" dirty="0"/>
          </a:p>
          <a:p>
            <a:r>
              <a:rPr lang="en-US" sz="3600" dirty="0">
                <a:solidFill>
                  <a:schemeClr val="accent4"/>
                </a:solidFill>
              </a:rPr>
              <a:t>Implication: </a:t>
            </a:r>
            <a:r>
              <a:rPr lang="en-US" sz="3600" dirty="0"/>
              <a:t>The pollution event may not be constrained to a specific epoch in the Galaxy’s evolution.</a:t>
            </a:r>
          </a:p>
        </p:txBody>
      </p:sp>
      <p:sp>
        <p:nvSpPr>
          <p:cNvPr id="4" name="Title 1">
            <a:extLst>
              <a:ext uri="{FF2B5EF4-FFF2-40B4-BE49-F238E27FC236}">
                <a16:creationId xmlns:a16="http://schemas.microsoft.com/office/drawing/2014/main" id="{DDDC4079-8752-F949-9274-A932CE593CD5}"/>
              </a:ext>
            </a:extLst>
          </p:cNvPr>
          <p:cNvSpPr txBox="1">
            <a:spLocks/>
          </p:cNvSpPr>
          <p:nvPr/>
        </p:nvSpPr>
        <p:spPr>
          <a:xfrm>
            <a:off x="819124" y="0"/>
            <a:ext cx="10515600" cy="1408471"/>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So what does it mean for the polluters?</a:t>
            </a:r>
          </a:p>
          <a:p>
            <a:pPr algn="ctr"/>
            <a:r>
              <a:rPr lang="en-US" b="1" dirty="0">
                <a:solidFill>
                  <a:schemeClr val="accent4"/>
                </a:solidFill>
              </a:rPr>
              <a:t>Metallicity?</a:t>
            </a:r>
          </a:p>
        </p:txBody>
      </p:sp>
    </p:spTree>
    <p:extLst>
      <p:ext uri="{BB962C8B-B14F-4D97-AF65-F5344CB8AC3E}">
        <p14:creationId xmlns:p14="http://schemas.microsoft.com/office/powerpoint/2010/main" val="437715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87852B-A41B-6742-939D-E825AC3C63C7}"/>
              </a:ext>
            </a:extLst>
          </p:cNvPr>
          <p:cNvSpPr txBox="1">
            <a:spLocks/>
          </p:cNvSpPr>
          <p:nvPr/>
        </p:nvSpPr>
        <p:spPr>
          <a:xfrm>
            <a:off x="769569" y="0"/>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Summary</a:t>
            </a:r>
          </a:p>
        </p:txBody>
      </p:sp>
      <p:sp>
        <p:nvSpPr>
          <p:cNvPr id="3" name="TextBox 2">
            <a:extLst>
              <a:ext uri="{FF2B5EF4-FFF2-40B4-BE49-F238E27FC236}">
                <a16:creationId xmlns:a16="http://schemas.microsoft.com/office/drawing/2014/main" id="{66ABAD9E-7E43-F14F-A422-E4984856F40F}"/>
              </a:ext>
            </a:extLst>
          </p:cNvPr>
          <p:cNvSpPr txBox="1"/>
          <p:nvPr/>
        </p:nvSpPr>
        <p:spPr>
          <a:xfrm>
            <a:off x="253509" y="1395878"/>
            <a:ext cx="11616732" cy="5078313"/>
          </a:xfrm>
          <a:prstGeom prst="rect">
            <a:avLst/>
          </a:prstGeom>
          <a:noFill/>
        </p:spPr>
        <p:txBody>
          <a:bodyPr wrap="square" rtlCol="0">
            <a:spAutoFit/>
          </a:bodyPr>
          <a:lstStyle/>
          <a:p>
            <a:pPr marL="742950" indent="-742950">
              <a:buFont typeface="Arial" panose="020B0604020202020204" pitchFamily="34" charset="0"/>
              <a:buChar char="•"/>
            </a:pPr>
            <a:r>
              <a:rPr lang="en-US" sz="3600" dirty="0"/>
              <a:t>Searched</a:t>
            </a:r>
            <a:r>
              <a:rPr lang="en-US" sz="3600" dirty="0">
                <a:solidFill>
                  <a:schemeClr val="accent4"/>
                </a:solidFill>
              </a:rPr>
              <a:t> 450180 </a:t>
            </a:r>
            <a:r>
              <a:rPr lang="en-US" sz="3600" dirty="0"/>
              <a:t>LAMOST spectra to find </a:t>
            </a:r>
            <a:r>
              <a:rPr lang="en-US" sz="3600" dirty="0">
                <a:solidFill>
                  <a:schemeClr val="accent4"/>
                </a:solidFill>
              </a:rPr>
              <a:t>112</a:t>
            </a:r>
            <a:r>
              <a:rPr lang="en-US" sz="3600" dirty="0">
                <a:solidFill>
                  <a:schemeClr val="accent6">
                    <a:lumMod val="75000"/>
                  </a:schemeClr>
                </a:solidFill>
              </a:rPr>
              <a:t> </a:t>
            </a:r>
            <a:r>
              <a:rPr lang="en-US" sz="3600" dirty="0"/>
              <a:t>stars with extremely high [K/Fe] and possibly low [Mg/Fe], but </a:t>
            </a:r>
            <a:r>
              <a:rPr lang="en-US" sz="3600" b="1" dirty="0">
                <a:solidFill>
                  <a:schemeClr val="accent4"/>
                </a:solidFill>
              </a:rPr>
              <a:t>none</a:t>
            </a:r>
            <a:r>
              <a:rPr lang="en-US" sz="3600" b="1" dirty="0">
                <a:solidFill>
                  <a:srgbClr val="C00000"/>
                </a:solidFill>
              </a:rPr>
              <a:t> </a:t>
            </a:r>
            <a:r>
              <a:rPr lang="en-US" sz="3600" dirty="0"/>
              <a:t>as extreme as the stars found in NGC 2419.</a:t>
            </a:r>
          </a:p>
          <a:p>
            <a:pPr marL="742950" indent="-742950">
              <a:buFont typeface="Arial" panose="020B0604020202020204" pitchFamily="34" charset="0"/>
              <a:buChar char="•"/>
            </a:pPr>
            <a:endParaRPr lang="en-US" sz="3600" dirty="0"/>
          </a:p>
          <a:p>
            <a:pPr marL="742950" indent="-742950">
              <a:buFont typeface="Arial" panose="020B0604020202020204" pitchFamily="34" charset="0"/>
              <a:buChar char="•"/>
            </a:pPr>
            <a:r>
              <a:rPr lang="en-US" sz="3600" dirty="0"/>
              <a:t>These stars have [Fe/H] ∽ -1.4 to +0.4.</a:t>
            </a:r>
          </a:p>
          <a:p>
            <a:pPr marL="742950" indent="-742950">
              <a:buFont typeface="Arial" panose="020B0604020202020204" pitchFamily="34" charset="0"/>
              <a:buChar char="•"/>
            </a:pPr>
            <a:endParaRPr lang="en-US" sz="3600" dirty="0"/>
          </a:p>
          <a:p>
            <a:pPr marL="742950" indent="-742950">
              <a:buFont typeface="Arial" panose="020B0604020202020204" pitchFamily="34" charset="0"/>
              <a:buChar char="•"/>
            </a:pPr>
            <a:r>
              <a:rPr lang="en-US" sz="3600" dirty="0"/>
              <a:t>Findings argue </a:t>
            </a:r>
            <a:r>
              <a:rPr lang="en-US" sz="3600" b="1" u="sng" dirty="0"/>
              <a:t>against</a:t>
            </a:r>
            <a:r>
              <a:rPr lang="en-US" sz="3600" dirty="0"/>
              <a:t> metallicity constrained pollution candidates, instead </a:t>
            </a:r>
            <a:r>
              <a:rPr lang="en-US" sz="3600" b="1" u="sng" dirty="0" err="1"/>
              <a:t>favour</a:t>
            </a:r>
            <a:r>
              <a:rPr lang="en-US" sz="3600" dirty="0"/>
              <a:t> polluters that can exist throughout the Milky Way.</a:t>
            </a:r>
          </a:p>
        </p:txBody>
      </p:sp>
    </p:spTree>
    <p:extLst>
      <p:ext uri="{BB962C8B-B14F-4D97-AF65-F5344CB8AC3E}">
        <p14:creationId xmlns:p14="http://schemas.microsoft.com/office/powerpoint/2010/main" val="1259143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EE8A0DC9-727B-5F49-949D-6C23EF001975}"/>
              </a:ext>
            </a:extLst>
          </p:cNvPr>
          <p:cNvSpPr>
            <a:spLocks noChangeAspect="1"/>
          </p:cNvSpPr>
          <p:nvPr/>
        </p:nvSpPr>
        <p:spPr>
          <a:xfrm>
            <a:off x="4043517" y="3547670"/>
            <a:ext cx="2212258" cy="2212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Star 1 </a:t>
            </a:r>
          </a:p>
          <a:p>
            <a:pPr algn="ctr"/>
            <a:r>
              <a:rPr lang="en-US" sz="2000" dirty="0"/>
              <a:t>(SAGB)</a:t>
            </a:r>
          </a:p>
        </p:txBody>
      </p:sp>
      <p:sp>
        <p:nvSpPr>
          <p:cNvPr id="13" name="Oval 12">
            <a:extLst>
              <a:ext uri="{FF2B5EF4-FFF2-40B4-BE49-F238E27FC236}">
                <a16:creationId xmlns:a16="http://schemas.microsoft.com/office/drawing/2014/main" id="{2A373AF6-8809-6C4F-8138-86D4ED322C26}"/>
              </a:ext>
            </a:extLst>
          </p:cNvPr>
          <p:cNvSpPr>
            <a:spLocks noChangeAspect="1"/>
          </p:cNvSpPr>
          <p:nvPr/>
        </p:nvSpPr>
        <p:spPr>
          <a:xfrm>
            <a:off x="7134238" y="4483375"/>
            <a:ext cx="435079" cy="435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4" name="TextBox 13">
            <a:extLst>
              <a:ext uri="{FF2B5EF4-FFF2-40B4-BE49-F238E27FC236}">
                <a16:creationId xmlns:a16="http://schemas.microsoft.com/office/drawing/2014/main" id="{57A515DA-46C0-E542-AC7B-77BBF14328E2}"/>
              </a:ext>
            </a:extLst>
          </p:cNvPr>
          <p:cNvSpPr txBox="1"/>
          <p:nvPr/>
        </p:nvSpPr>
        <p:spPr>
          <a:xfrm>
            <a:off x="6210891" y="3647734"/>
            <a:ext cx="1445341" cy="400110"/>
          </a:xfrm>
          <a:prstGeom prst="rect">
            <a:avLst/>
          </a:prstGeom>
          <a:noFill/>
        </p:spPr>
        <p:txBody>
          <a:bodyPr wrap="square" rtlCol="0">
            <a:spAutoFit/>
          </a:bodyPr>
          <a:lstStyle/>
          <a:p>
            <a:r>
              <a:rPr lang="en-US" sz="2000" dirty="0"/>
              <a:t>(M</a:t>
            </a:r>
            <a:r>
              <a:rPr lang="en-US" sz="2000" baseline="-25000" dirty="0"/>
              <a:t>1</a:t>
            </a:r>
            <a:r>
              <a:rPr lang="en-US" sz="2000" dirty="0"/>
              <a:t>&gt;M</a:t>
            </a:r>
            <a:r>
              <a:rPr lang="en-US" sz="2000" baseline="-25000" dirty="0"/>
              <a:t>2</a:t>
            </a:r>
            <a:r>
              <a:rPr lang="en-US" sz="2000" dirty="0"/>
              <a:t>)</a:t>
            </a:r>
          </a:p>
        </p:txBody>
      </p:sp>
      <p:sp>
        <p:nvSpPr>
          <p:cNvPr id="16" name="Rectangle 15">
            <a:extLst>
              <a:ext uri="{FF2B5EF4-FFF2-40B4-BE49-F238E27FC236}">
                <a16:creationId xmlns:a16="http://schemas.microsoft.com/office/drawing/2014/main" id="{0CFB7424-47F6-C945-B6F7-B3CDEDD65C90}"/>
              </a:ext>
            </a:extLst>
          </p:cNvPr>
          <p:cNvSpPr/>
          <p:nvPr/>
        </p:nvSpPr>
        <p:spPr>
          <a:xfrm>
            <a:off x="6913158" y="4901286"/>
            <a:ext cx="978020" cy="707886"/>
          </a:xfrm>
          <a:prstGeom prst="rect">
            <a:avLst/>
          </a:prstGeom>
        </p:spPr>
        <p:txBody>
          <a:bodyPr wrap="square">
            <a:spAutoFit/>
          </a:bodyPr>
          <a:lstStyle/>
          <a:p>
            <a:pPr algn="ctr"/>
            <a:r>
              <a:rPr lang="en-US" sz="2000" dirty="0"/>
              <a:t>Star 2</a:t>
            </a:r>
          </a:p>
          <a:p>
            <a:pPr algn="ctr"/>
            <a:r>
              <a:rPr lang="en-US" sz="2000" dirty="0"/>
              <a:t>(MS)</a:t>
            </a:r>
          </a:p>
        </p:txBody>
      </p:sp>
      <p:sp>
        <p:nvSpPr>
          <p:cNvPr id="5" name="TextBox 4">
            <a:extLst>
              <a:ext uri="{FF2B5EF4-FFF2-40B4-BE49-F238E27FC236}">
                <a16:creationId xmlns:a16="http://schemas.microsoft.com/office/drawing/2014/main" id="{9FDD5343-C81E-3142-A6E0-0F3BBBE5D745}"/>
              </a:ext>
            </a:extLst>
          </p:cNvPr>
          <p:cNvSpPr txBox="1"/>
          <p:nvPr/>
        </p:nvSpPr>
        <p:spPr>
          <a:xfrm>
            <a:off x="1268950" y="2475579"/>
            <a:ext cx="9350477" cy="954107"/>
          </a:xfrm>
          <a:prstGeom prst="rect">
            <a:avLst/>
          </a:prstGeom>
          <a:noFill/>
        </p:spPr>
        <p:txBody>
          <a:bodyPr wrap="square" rtlCol="0">
            <a:spAutoFit/>
          </a:bodyPr>
          <a:lstStyle/>
          <a:p>
            <a:pPr algn="ctr"/>
            <a:r>
              <a:rPr lang="en-AU" sz="2800" dirty="0"/>
              <a:t>Star 1: Super-Asymptotic Giant Branch (SAGB)  star (8-10 M</a:t>
            </a:r>
            <a:r>
              <a:rPr lang="en-AU" sz="2800" baseline="-25000" dirty="0"/>
              <a:t>☉</a:t>
            </a:r>
            <a:r>
              <a:rPr lang="en-AU" sz="2800" dirty="0"/>
              <a:t>)</a:t>
            </a:r>
          </a:p>
          <a:p>
            <a:pPr algn="ctr"/>
            <a:r>
              <a:rPr lang="en-AU" sz="2800" dirty="0"/>
              <a:t>Star 2: some low-intermediate mass star (2-5 M</a:t>
            </a:r>
            <a:r>
              <a:rPr lang="en-AU" sz="2800" baseline="-25000" dirty="0"/>
              <a:t>☉</a:t>
            </a:r>
            <a:r>
              <a:rPr lang="en-AU" sz="2800" dirty="0"/>
              <a:t>)</a:t>
            </a:r>
          </a:p>
        </p:txBody>
      </p:sp>
      <p:sp>
        <p:nvSpPr>
          <p:cNvPr id="6" name="TextBox 5">
            <a:extLst>
              <a:ext uri="{FF2B5EF4-FFF2-40B4-BE49-F238E27FC236}">
                <a16:creationId xmlns:a16="http://schemas.microsoft.com/office/drawing/2014/main" id="{F31CA70A-4C9D-1645-86F8-B66A7006CB8C}"/>
              </a:ext>
            </a:extLst>
          </p:cNvPr>
          <p:cNvSpPr txBox="1"/>
          <p:nvPr/>
        </p:nvSpPr>
        <p:spPr>
          <a:xfrm>
            <a:off x="1268950" y="1442673"/>
            <a:ext cx="9615948" cy="584775"/>
          </a:xfrm>
          <a:prstGeom prst="rect">
            <a:avLst/>
          </a:prstGeom>
          <a:noFill/>
        </p:spPr>
        <p:txBody>
          <a:bodyPr wrap="square" rtlCol="0">
            <a:spAutoFit/>
          </a:bodyPr>
          <a:lstStyle/>
          <a:p>
            <a:pPr algn="ctr"/>
            <a:r>
              <a:rPr lang="en-AU" sz="3200" dirty="0"/>
              <a:t>We might start with a binary like this one</a:t>
            </a:r>
          </a:p>
        </p:txBody>
      </p:sp>
      <p:sp>
        <p:nvSpPr>
          <p:cNvPr id="17" name="Title 1">
            <a:extLst>
              <a:ext uri="{FF2B5EF4-FFF2-40B4-BE49-F238E27FC236}">
                <a16:creationId xmlns:a16="http://schemas.microsoft.com/office/drawing/2014/main" id="{2322C968-8A44-5A41-ACF2-19CE5D3F3B56}"/>
              </a:ext>
            </a:extLst>
          </p:cNvPr>
          <p:cNvSpPr txBox="1">
            <a:spLocks/>
          </p:cNvSpPr>
          <p:nvPr/>
        </p:nvSpPr>
        <p:spPr>
          <a:xfrm>
            <a:off x="819124" y="34506"/>
            <a:ext cx="10515600" cy="1266416"/>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Let’s forget about NGC 2419 for a moment…</a:t>
            </a:r>
          </a:p>
          <a:p>
            <a:pPr algn="ctr"/>
            <a:r>
              <a:rPr lang="en-US" sz="4000" b="1" dirty="0"/>
              <a:t> What about trying to explain </a:t>
            </a:r>
            <a:r>
              <a:rPr lang="en-US" sz="4000" b="1" i="1" dirty="0"/>
              <a:t>just</a:t>
            </a:r>
            <a:r>
              <a:rPr lang="en-US" sz="4000" b="1" dirty="0"/>
              <a:t> our stars?</a:t>
            </a:r>
          </a:p>
        </p:txBody>
      </p:sp>
    </p:spTree>
    <p:extLst>
      <p:ext uri="{BB962C8B-B14F-4D97-AF65-F5344CB8AC3E}">
        <p14:creationId xmlns:p14="http://schemas.microsoft.com/office/powerpoint/2010/main" val="940793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A7C066E-06C0-9D4C-A04F-703CF63D64C6}"/>
              </a:ext>
            </a:extLst>
          </p:cNvPr>
          <p:cNvSpPr>
            <a:spLocks noChangeAspect="1"/>
          </p:cNvSpPr>
          <p:nvPr/>
        </p:nvSpPr>
        <p:spPr>
          <a:xfrm>
            <a:off x="297426" y="1512392"/>
            <a:ext cx="2212258" cy="2212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Star 1 </a:t>
            </a:r>
          </a:p>
          <a:p>
            <a:pPr algn="ctr"/>
            <a:r>
              <a:rPr lang="en-US" sz="2000" b="1" dirty="0"/>
              <a:t>(SAGB)</a:t>
            </a:r>
          </a:p>
        </p:txBody>
      </p:sp>
      <p:sp>
        <p:nvSpPr>
          <p:cNvPr id="4" name="Oval 3">
            <a:extLst>
              <a:ext uri="{FF2B5EF4-FFF2-40B4-BE49-F238E27FC236}">
                <a16:creationId xmlns:a16="http://schemas.microsoft.com/office/drawing/2014/main" id="{40F527BC-7460-634D-8F9C-4E2C2E27C525}"/>
              </a:ext>
            </a:extLst>
          </p:cNvPr>
          <p:cNvSpPr>
            <a:spLocks noChangeAspect="1"/>
          </p:cNvSpPr>
          <p:nvPr/>
        </p:nvSpPr>
        <p:spPr>
          <a:xfrm>
            <a:off x="3388147" y="2448097"/>
            <a:ext cx="435079" cy="435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8" name="TextBox 7">
            <a:extLst>
              <a:ext uri="{FF2B5EF4-FFF2-40B4-BE49-F238E27FC236}">
                <a16:creationId xmlns:a16="http://schemas.microsoft.com/office/drawing/2014/main" id="{BC19C272-7480-434F-80D4-283F30D5E811}"/>
              </a:ext>
            </a:extLst>
          </p:cNvPr>
          <p:cNvSpPr txBox="1"/>
          <p:nvPr/>
        </p:nvSpPr>
        <p:spPr>
          <a:xfrm>
            <a:off x="4591169" y="1403562"/>
            <a:ext cx="7138220" cy="1384995"/>
          </a:xfrm>
          <a:prstGeom prst="rect">
            <a:avLst/>
          </a:prstGeom>
          <a:noFill/>
        </p:spPr>
        <p:txBody>
          <a:bodyPr wrap="square" rtlCol="0">
            <a:spAutoFit/>
          </a:bodyPr>
          <a:lstStyle/>
          <a:p>
            <a:pPr marL="514350" indent="-514350">
              <a:buFont typeface="+mj-lt"/>
              <a:buAutoNum type="arabicPeriod"/>
            </a:pPr>
            <a:r>
              <a:rPr lang="en-US" sz="2800" dirty="0"/>
              <a:t>Star 1 </a:t>
            </a:r>
            <a:r>
              <a:rPr lang="en-US" sz="2800" dirty="0">
                <a:solidFill>
                  <a:schemeClr val="accent4"/>
                </a:solidFill>
              </a:rPr>
              <a:t>produces </a:t>
            </a:r>
            <a:r>
              <a:rPr lang="en-US" sz="2800" b="1" dirty="0">
                <a:solidFill>
                  <a:schemeClr val="accent4"/>
                </a:solidFill>
              </a:rPr>
              <a:t>K</a:t>
            </a:r>
            <a:r>
              <a:rPr lang="en-US" sz="2800" dirty="0">
                <a:solidFill>
                  <a:schemeClr val="accent6">
                    <a:lumMod val="75000"/>
                  </a:schemeClr>
                </a:solidFill>
              </a:rPr>
              <a:t> </a:t>
            </a:r>
            <a:r>
              <a:rPr lang="en-US" sz="2800" dirty="0"/>
              <a:t>that is then mixed through its outer layers. </a:t>
            </a:r>
          </a:p>
          <a:p>
            <a:endParaRPr lang="en-US" sz="2800" dirty="0"/>
          </a:p>
        </p:txBody>
      </p:sp>
      <p:sp>
        <p:nvSpPr>
          <p:cNvPr id="10" name="TextBox 9">
            <a:extLst>
              <a:ext uri="{FF2B5EF4-FFF2-40B4-BE49-F238E27FC236}">
                <a16:creationId xmlns:a16="http://schemas.microsoft.com/office/drawing/2014/main" id="{AB760449-A6BD-9D4A-B962-78D8182390F1}"/>
              </a:ext>
            </a:extLst>
          </p:cNvPr>
          <p:cNvSpPr txBox="1"/>
          <p:nvPr/>
        </p:nvSpPr>
        <p:spPr>
          <a:xfrm>
            <a:off x="2464800" y="1612456"/>
            <a:ext cx="1445341" cy="400110"/>
          </a:xfrm>
          <a:prstGeom prst="rect">
            <a:avLst/>
          </a:prstGeom>
          <a:noFill/>
        </p:spPr>
        <p:txBody>
          <a:bodyPr wrap="square" rtlCol="0">
            <a:spAutoFit/>
          </a:bodyPr>
          <a:lstStyle/>
          <a:p>
            <a:r>
              <a:rPr lang="en-US" sz="2000" dirty="0"/>
              <a:t>(M</a:t>
            </a:r>
            <a:r>
              <a:rPr lang="en-US" sz="2000" baseline="-25000" dirty="0"/>
              <a:t>1</a:t>
            </a:r>
            <a:r>
              <a:rPr lang="en-US" sz="2000" dirty="0"/>
              <a:t>&gt;M</a:t>
            </a:r>
            <a:r>
              <a:rPr lang="en-US" sz="2000" baseline="-25000" dirty="0"/>
              <a:t>2</a:t>
            </a:r>
            <a:r>
              <a:rPr lang="en-US" sz="2000" dirty="0"/>
              <a:t>)</a:t>
            </a:r>
          </a:p>
        </p:txBody>
      </p:sp>
      <p:sp>
        <p:nvSpPr>
          <p:cNvPr id="15" name="Rectangle 14">
            <a:extLst>
              <a:ext uri="{FF2B5EF4-FFF2-40B4-BE49-F238E27FC236}">
                <a16:creationId xmlns:a16="http://schemas.microsoft.com/office/drawing/2014/main" id="{C4E97EFA-615E-9543-B39B-72BC0171EAB6}"/>
              </a:ext>
            </a:extLst>
          </p:cNvPr>
          <p:cNvSpPr/>
          <p:nvPr/>
        </p:nvSpPr>
        <p:spPr>
          <a:xfrm>
            <a:off x="3167067" y="2866008"/>
            <a:ext cx="978020" cy="707886"/>
          </a:xfrm>
          <a:prstGeom prst="rect">
            <a:avLst/>
          </a:prstGeom>
        </p:spPr>
        <p:txBody>
          <a:bodyPr wrap="square">
            <a:spAutoFit/>
          </a:bodyPr>
          <a:lstStyle/>
          <a:p>
            <a:pPr algn="ctr"/>
            <a:r>
              <a:rPr lang="en-US" sz="2000" b="1" dirty="0"/>
              <a:t>Star 2</a:t>
            </a:r>
          </a:p>
          <a:p>
            <a:pPr algn="ctr"/>
            <a:r>
              <a:rPr lang="en-US" sz="2000" b="1" dirty="0"/>
              <a:t>(MS)</a:t>
            </a:r>
          </a:p>
        </p:txBody>
      </p:sp>
      <p:cxnSp>
        <p:nvCxnSpPr>
          <p:cNvPr id="21" name="Straight Connector 20">
            <a:extLst>
              <a:ext uri="{FF2B5EF4-FFF2-40B4-BE49-F238E27FC236}">
                <a16:creationId xmlns:a16="http://schemas.microsoft.com/office/drawing/2014/main" id="{5AB3493F-2768-5B49-B4D8-2F4B50028857}"/>
              </a:ext>
            </a:extLst>
          </p:cNvPr>
          <p:cNvCxnSpPr>
            <a:cxnSpLocks/>
          </p:cNvCxnSpPr>
          <p:nvPr/>
        </p:nvCxnSpPr>
        <p:spPr>
          <a:xfrm flipV="1">
            <a:off x="4457700" y="1076633"/>
            <a:ext cx="0" cy="2958419"/>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2AAF5592-D241-B744-9AB7-542A36073D5E}"/>
              </a:ext>
            </a:extLst>
          </p:cNvPr>
          <p:cNvSpPr txBox="1">
            <a:spLocks/>
          </p:cNvSpPr>
          <p:nvPr/>
        </p:nvSpPr>
        <p:spPr>
          <a:xfrm>
            <a:off x="819124" y="34506"/>
            <a:ext cx="10515600" cy="1266416"/>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Let’s forget about NGC 2419 for a moment…</a:t>
            </a:r>
          </a:p>
          <a:p>
            <a:pPr algn="ctr"/>
            <a:r>
              <a:rPr lang="en-US" sz="4000" b="1" dirty="0"/>
              <a:t> What about trying to explain </a:t>
            </a:r>
            <a:r>
              <a:rPr lang="en-US" sz="4000" b="1" i="1" dirty="0"/>
              <a:t>just</a:t>
            </a:r>
            <a:r>
              <a:rPr lang="en-US" sz="4000" b="1" dirty="0"/>
              <a:t> our stars?</a:t>
            </a:r>
          </a:p>
        </p:txBody>
      </p:sp>
    </p:spTree>
    <p:extLst>
      <p:ext uri="{BB962C8B-B14F-4D97-AF65-F5344CB8AC3E}">
        <p14:creationId xmlns:p14="http://schemas.microsoft.com/office/powerpoint/2010/main" val="3224154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0F56D10-D283-E54C-9F2C-370172489DCE}"/>
              </a:ext>
            </a:extLst>
          </p:cNvPr>
          <p:cNvSpPr/>
          <p:nvPr/>
        </p:nvSpPr>
        <p:spPr>
          <a:xfrm>
            <a:off x="2993627" y="2610132"/>
            <a:ext cx="1251801" cy="116158"/>
          </a:xfrm>
          <a:prstGeom prst="ellipse">
            <a:avLst/>
          </a:prstGeom>
          <a:gradFill>
            <a:gsLst>
              <a:gs pos="67000">
                <a:srgbClr val="C25003"/>
              </a:gs>
              <a:gs pos="99000">
                <a:srgbClr val="C00000"/>
              </a:gs>
              <a:gs pos="0">
                <a:schemeClr val="accent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AA7C066E-06C0-9D4C-A04F-703CF63D64C6}"/>
              </a:ext>
            </a:extLst>
          </p:cNvPr>
          <p:cNvSpPr>
            <a:spLocks noChangeAspect="1"/>
          </p:cNvSpPr>
          <p:nvPr/>
        </p:nvSpPr>
        <p:spPr>
          <a:xfrm>
            <a:off x="297426" y="1512392"/>
            <a:ext cx="2212258" cy="2212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Star 1 </a:t>
            </a:r>
          </a:p>
          <a:p>
            <a:pPr algn="ctr"/>
            <a:r>
              <a:rPr lang="en-US" sz="2000" b="1" dirty="0"/>
              <a:t>(SAGB)</a:t>
            </a:r>
          </a:p>
        </p:txBody>
      </p:sp>
      <p:sp>
        <p:nvSpPr>
          <p:cNvPr id="4" name="Oval 3">
            <a:extLst>
              <a:ext uri="{FF2B5EF4-FFF2-40B4-BE49-F238E27FC236}">
                <a16:creationId xmlns:a16="http://schemas.microsoft.com/office/drawing/2014/main" id="{40F527BC-7460-634D-8F9C-4E2C2E27C525}"/>
              </a:ext>
            </a:extLst>
          </p:cNvPr>
          <p:cNvSpPr>
            <a:spLocks noChangeAspect="1"/>
          </p:cNvSpPr>
          <p:nvPr/>
        </p:nvSpPr>
        <p:spPr>
          <a:xfrm>
            <a:off x="3388147" y="2448097"/>
            <a:ext cx="435079" cy="435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8" name="TextBox 7">
            <a:extLst>
              <a:ext uri="{FF2B5EF4-FFF2-40B4-BE49-F238E27FC236}">
                <a16:creationId xmlns:a16="http://schemas.microsoft.com/office/drawing/2014/main" id="{BC19C272-7480-434F-80D4-283F30D5E811}"/>
              </a:ext>
            </a:extLst>
          </p:cNvPr>
          <p:cNvSpPr txBox="1"/>
          <p:nvPr/>
        </p:nvSpPr>
        <p:spPr>
          <a:xfrm>
            <a:off x="4591169" y="1403562"/>
            <a:ext cx="7138220" cy="3108543"/>
          </a:xfrm>
          <a:prstGeom prst="rect">
            <a:avLst/>
          </a:prstGeom>
          <a:noFill/>
        </p:spPr>
        <p:txBody>
          <a:bodyPr wrap="square" rtlCol="0">
            <a:spAutoFit/>
          </a:bodyPr>
          <a:lstStyle/>
          <a:p>
            <a:pPr marL="514350" indent="-514350">
              <a:buFont typeface="+mj-lt"/>
              <a:buAutoNum type="arabicPeriod"/>
            </a:pPr>
            <a:r>
              <a:rPr lang="en-US" sz="2800" dirty="0"/>
              <a:t>Star 1 </a:t>
            </a:r>
            <a:r>
              <a:rPr lang="en-US" sz="2800" dirty="0">
                <a:solidFill>
                  <a:schemeClr val="accent4"/>
                </a:solidFill>
              </a:rPr>
              <a:t>produces </a:t>
            </a:r>
            <a:r>
              <a:rPr lang="en-US" sz="2800" b="1" dirty="0">
                <a:solidFill>
                  <a:schemeClr val="accent4"/>
                </a:solidFill>
              </a:rPr>
              <a:t>K</a:t>
            </a:r>
            <a:r>
              <a:rPr lang="en-US" sz="2800" dirty="0">
                <a:solidFill>
                  <a:schemeClr val="accent6">
                    <a:lumMod val="75000"/>
                  </a:schemeClr>
                </a:solidFill>
              </a:rPr>
              <a:t> </a:t>
            </a:r>
            <a:r>
              <a:rPr lang="en-US" sz="2800" dirty="0"/>
              <a:t>that is then mixed through its outer layers. </a:t>
            </a:r>
          </a:p>
          <a:p>
            <a:pPr marL="514350" indent="-514350">
              <a:buFont typeface="+mj-lt"/>
              <a:buAutoNum type="arabicPeriod"/>
            </a:pPr>
            <a:endParaRPr lang="en-US" sz="2800" dirty="0"/>
          </a:p>
          <a:p>
            <a:pPr marL="514350" indent="-514350">
              <a:buFont typeface="+mj-lt"/>
              <a:buAutoNum type="arabicPeriod"/>
            </a:pPr>
            <a:r>
              <a:rPr lang="en-US" sz="2800" dirty="0"/>
              <a:t>Star 1 deposits some fraction of its outer layers onto its lower mass companion, increasing its mass to M</a:t>
            </a:r>
            <a:r>
              <a:rPr lang="en-US" sz="2800" baseline="-25000" dirty="0"/>
              <a:t>2</a:t>
            </a:r>
            <a:r>
              <a:rPr lang="en-US" sz="2800" dirty="0"/>
              <a:t>*, before forming a </a:t>
            </a:r>
            <a:r>
              <a:rPr lang="en-US" sz="2800" dirty="0">
                <a:solidFill>
                  <a:schemeClr val="accent4"/>
                </a:solidFill>
              </a:rPr>
              <a:t>O-Ne white dwarf remnant</a:t>
            </a:r>
            <a:r>
              <a:rPr lang="en-US" sz="2800" dirty="0"/>
              <a:t>.</a:t>
            </a:r>
          </a:p>
        </p:txBody>
      </p:sp>
      <p:sp>
        <p:nvSpPr>
          <p:cNvPr id="10" name="TextBox 9">
            <a:extLst>
              <a:ext uri="{FF2B5EF4-FFF2-40B4-BE49-F238E27FC236}">
                <a16:creationId xmlns:a16="http://schemas.microsoft.com/office/drawing/2014/main" id="{AB760449-A6BD-9D4A-B962-78D8182390F1}"/>
              </a:ext>
            </a:extLst>
          </p:cNvPr>
          <p:cNvSpPr txBox="1"/>
          <p:nvPr/>
        </p:nvSpPr>
        <p:spPr>
          <a:xfrm>
            <a:off x="2464800" y="1612456"/>
            <a:ext cx="1445341" cy="400110"/>
          </a:xfrm>
          <a:prstGeom prst="rect">
            <a:avLst/>
          </a:prstGeom>
          <a:noFill/>
        </p:spPr>
        <p:txBody>
          <a:bodyPr wrap="square" rtlCol="0">
            <a:spAutoFit/>
          </a:bodyPr>
          <a:lstStyle/>
          <a:p>
            <a:r>
              <a:rPr lang="en-US" sz="2000" dirty="0"/>
              <a:t>(M</a:t>
            </a:r>
            <a:r>
              <a:rPr lang="en-US" sz="2000" baseline="-25000" dirty="0"/>
              <a:t>1</a:t>
            </a:r>
            <a:r>
              <a:rPr lang="en-US" sz="2000" dirty="0"/>
              <a:t>&gt;M</a:t>
            </a:r>
            <a:r>
              <a:rPr lang="en-US" sz="2000" baseline="-25000" dirty="0"/>
              <a:t>2</a:t>
            </a:r>
            <a:r>
              <a:rPr lang="en-US" sz="2000" dirty="0"/>
              <a:t>)</a:t>
            </a:r>
          </a:p>
        </p:txBody>
      </p:sp>
      <p:sp>
        <p:nvSpPr>
          <p:cNvPr id="15" name="Rectangle 14">
            <a:extLst>
              <a:ext uri="{FF2B5EF4-FFF2-40B4-BE49-F238E27FC236}">
                <a16:creationId xmlns:a16="http://schemas.microsoft.com/office/drawing/2014/main" id="{C4E97EFA-615E-9543-B39B-72BC0171EAB6}"/>
              </a:ext>
            </a:extLst>
          </p:cNvPr>
          <p:cNvSpPr/>
          <p:nvPr/>
        </p:nvSpPr>
        <p:spPr>
          <a:xfrm>
            <a:off x="3167067" y="2866008"/>
            <a:ext cx="978020" cy="707886"/>
          </a:xfrm>
          <a:prstGeom prst="rect">
            <a:avLst/>
          </a:prstGeom>
        </p:spPr>
        <p:txBody>
          <a:bodyPr wrap="square">
            <a:spAutoFit/>
          </a:bodyPr>
          <a:lstStyle/>
          <a:p>
            <a:pPr algn="ctr"/>
            <a:r>
              <a:rPr lang="en-US" sz="2000" b="1" dirty="0"/>
              <a:t>Star 2</a:t>
            </a:r>
          </a:p>
          <a:p>
            <a:pPr algn="ctr"/>
            <a:r>
              <a:rPr lang="en-US" sz="2000" b="1" dirty="0"/>
              <a:t>(MS)</a:t>
            </a:r>
          </a:p>
        </p:txBody>
      </p:sp>
      <p:sp>
        <p:nvSpPr>
          <p:cNvPr id="18" name="Freeform 17">
            <a:extLst>
              <a:ext uri="{FF2B5EF4-FFF2-40B4-BE49-F238E27FC236}">
                <a16:creationId xmlns:a16="http://schemas.microsoft.com/office/drawing/2014/main" id="{7BCD7FC7-2734-0642-9D65-C30D021EDF94}"/>
              </a:ext>
            </a:extLst>
          </p:cNvPr>
          <p:cNvSpPr/>
          <p:nvPr/>
        </p:nvSpPr>
        <p:spPr>
          <a:xfrm>
            <a:off x="2378911" y="2250732"/>
            <a:ext cx="687376" cy="603213"/>
          </a:xfrm>
          <a:custGeom>
            <a:avLst/>
            <a:gdLst>
              <a:gd name="connsiteX0" fmla="*/ 16329 w 636814"/>
              <a:gd name="connsiteY0" fmla="*/ 0 h 669471"/>
              <a:gd name="connsiteX1" fmla="*/ 16329 w 636814"/>
              <a:gd name="connsiteY1" fmla="*/ 0 h 669471"/>
              <a:gd name="connsiteX2" fmla="*/ 114300 w 636814"/>
              <a:gd name="connsiteY2" fmla="*/ 114300 h 669471"/>
              <a:gd name="connsiteX3" fmla="*/ 163286 w 636814"/>
              <a:gd name="connsiteY3" fmla="*/ 146957 h 669471"/>
              <a:gd name="connsiteX4" fmla="*/ 195943 w 636814"/>
              <a:gd name="connsiteY4" fmla="*/ 195943 h 669471"/>
              <a:gd name="connsiteX5" fmla="*/ 293914 w 636814"/>
              <a:gd name="connsiteY5" fmla="*/ 261257 h 669471"/>
              <a:gd name="connsiteX6" fmla="*/ 326572 w 636814"/>
              <a:gd name="connsiteY6" fmla="*/ 293914 h 669471"/>
              <a:gd name="connsiteX7" fmla="*/ 424543 w 636814"/>
              <a:gd name="connsiteY7" fmla="*/ 326571 h 669471"/>
              <a:gd name="connsiteX8" fmla="*/ 473529 w 636814"/>
              <a:gd name="connsiteY8" fmla="*/ 342900 h 669471"/>
              <a:gd name="connsiteX9" fmla="*/ 522514 w 636814"/>
              <a:gd name="connsiteY9" fmla="*/ 359228 h 669471"/>
              <a:gd name="connsiteX10" fmla="*/ 555172 w 636814"/>
              <a:gd name="connsiteY10" fmla="*/ 391886 h 669471"/>
              <a:gd name="connsiteX11" fmla="*/ 604157 w 636814"/>
              <a:gd name="connsiteY11" fmla="*/ 408214 h 669471"/>
              <a:gd name="connsiteX12" fmla="*/ 636814 w 636814"/>
              <a:gd name="connsiteY12" fmla="*/ 457200 h 669471"/>
              <a:gd name="connsiteX13" fmla="*/ 538843 w 636814"/>
              <a:gd name="connsiteY13" fmla="*/ 522514 h 669471"/>
              <a:gd name="connsiteX14" fmla="*/ 391886 w 636814"/>
              <a:gd name="connsiteY14" fmla="*/ 555171 h 669471"/>
              <a:gd name="connsiteX15" fmla="*/ 179614 w 636814"/>
              <a:gd name="connsiteY15" fmla="*/ 587828 h 669471"/>
              <a:gd name="connsiteX16" fmla="*/ 81643 w 636814"/>
              <a:gd name="connsiteY16" fmla="*/ 620486 h 669471"/>
              <a:gd name="connsiteX17" fmla="*/ 0 w 636814"/>
              <a:gd name="connsiteY17" fmla="*/ 669471 h 669471"/>
              <a:gd name="connsiteX18" fmla="*/ 16329 w 636814"/>
              <a:gd name="connsiteY18" fmla="*/ 0 h 6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6814" h="669471">
                <a:moveTo>
                  <a:pt x="16329" y="0"/>
                </a:moveTo>
                <a:lnTo>
                  <a:pt x="16329" y="0"/>
                </a:lnTo>
                <a:cubicBezTo>
                  <a:pt x="48986" y="38100"/>
                  <a:pt x="78817" y="78817"/>
                  <a:pt x="114300" y="114300"/>
                </a:cubicBezTo>
                <a:cubicBezTo>
                  <a:pt x="128177" y="128177"/>
                  <a:pt x="149409" y="133080"/>
                  <a:pt x="163286" y="146957"/>
                </a:cubicBezTo>
                <a:cubicBezTo>
                  <a:pt x="177163" y="160834"/>
                  <a:pt x="181174" y="183020"/>
                  <a:pt x="195943" y="195943"/>
                </a:cubicBezTo>
                <a:cubicBezTo>
                  <a:pt x="225481" y="221789"/>
                  <a:pt x="266160" y="233504"/>
                  <a:pt x="293914" y="261257"/>
                </a:cubicBezTo>
                <a:cubicBezTo>
                  <a:pt x="304800" y="272143"/>
                  <a:pt x="312802" y="287029"/>
                  <a:pt x="326572" y="293914"/>
                </a:cubicBezTo>
                <a:cubicBezTo>
                  <a:pt x="357361" y="309309"/>
                  <a:pt x="391886" y="315685"/>
                  <a:pt x="424543" y="326571"/>
                </a:cubicBezTo>
                <a:lnTo>
                  <a:pt x="473529" y="342900"/>
                </a:lnTo>
                <a:lnTo>
                  <a:pt x="522514" y="359228"/>
                </a:lnTo>
                <a:cubicBezTo>
                  <a:pt x="533400" y="370114"/>
                  <a:pt x="541971" y="383965"/>
                  <a:pt x="555172" y="391886"/>
                </a:cubicBezTo>
                <a:cubicBezTo>
                  <a:pt x="569931" y="400741"/>
                  <a:pt x="590717" y="397462"/>
                  <a:pt x="604157" y="408214"/>
                </a:cubicBezTo>
                <a:cubicBezTo>
                  <a:pt x="619481" y="420473"/>
                  <a:pt x="625928" y="440871"/>
                  <a:pt x="636814" y="457200"/>
                </a:cubicBezTo>
                <a:cubicBezTo>
                  <a:pt x="604157" y="478971"/>
                  <a:pt x="576078" y="510102"/>
                  <a:pt x="538843" y="522514"/>
                </a:cubicBezTo>
                <a:cubicBezTo>
                  <a:pt x="452471" y="551305"/>
                  <a:pt x="518333" y="532181"/>
                  <a:pt x="391886" y="555171"/>
                </a:cubicBezTo>
                <a:cubicBezTo>
                  <a:pt x="227309" y="585094"/>
                  <a:pt x="400876" y="560171"/>
                  <a:pt x="179614" y="587828"/>
                </a:cubicBezTo>
                <a:cubicBezTo>
                  <a:pt x="146957" y="598714"/>
                  <a:pt x="110285" y="601391"/>
                  <a:pt x="81643" y="620486"/>
                </a:cubicBezTo>
                <a:cubicBezTo>
                  <a:pt x="22531" y="659894"/>
                  <a:pt x="50210" y="644367"/>
                  <a:pt x="0" y="669471"/>
                </a:cubicBezTo>
                <a:lnTo>
                  <a:pt x="16329"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C583050-5CA8-D849-990D-A6F07289C81A}"/>
              </a:ext>
            </a:extLst>
          </p:cNvPr>
          <p:cNvCxnSpPr>
            <a:cxnSpLocks/>
          </p:cNvCxnSpPr>
          <p:nvPr/>
        </p:nvCxnSpPr>
        <p:spPr>
          <a:xfrm>
            <a:off x="83326" y="4035051"/>
            <a:ext cx="4374374" cy="0"/>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B3493F-2768-5B49-B4D8-2F4B50028857}"/>
              </a:ext>
            </a:extLst>
          </p:cNvPr>
          <p:cNvCxnSpPr>
            <a:cxnSpLocks/>
          </p:cNvCxnSpPr>
          <p:nvPr/>
        </p:nvCxnSpPr>
        <p:spPr>
          <a:xfrm flipV="1">
            <a:off x="4457700" y="1076633"/>
            <a:ext cx="0" cy="2958419"/>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2AAF5592-D241-B744-9AB7-542A36073D5E}"/>
              </a:ext>
            </a:extLst>
          </p:cNvPr>
          <p:cNvSpPr txBox="1">
            <a:spLocks/>
          </p:cNvSpPr>
          <p:nvPr/>
        </p:nvSpPr>
        <p:spPr>
          <a:xfrm>
            <a:off x="819124" y="34506"/>
            <a:ext cx="10515600" cy="1266416"/>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Let’s forget about NGC 2419 for a moment…</a:t>
            </a:r>
          </a:p>
          <a:p>
            <a:pPr algn="ctr"/>
            <a:r>
              <a:rPr lang="en-US" sz="4000" b="1" dirty="0"/>
              <a:t> What about trying to explain </a:t>
            </a:r>
            <a:r>
              <a:rPr lang="en-US" sz="4000" b="1" i="1" dirty="0"/>
              <a:t>just</a:t>
            </a:r>
            <a:r>
              <a:rPr lang="en-US" sz="4000" b="1" dirty="0"/>
              <a:t> our stars?</a:t>
            </a:r>
          </a:p>
        </p:txBody>
      </p:sp>
    </p:spTree>
    <p:extLst>
      <p:ext uri="{BB962C8B-B14F-4D97-AF65-F5344CB8AC3E}">
        <p14:creationId xmlns:p14="http://schemas.microsoft.com/office/powerpoint/2010/main" val="2290765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0F56D10-D283-E54C-9F2C-370172489DCE}"/>
              </a:ext>
            </a:extLst>
          </p:cNvPr>
          <p:cNvSpPr/>
          <p:nvPr/>
        </p:nvSpPr>
        <p:spPr>
          <a:xfrm>
            <a:off x="2993627" y="2610132"/>
            <a:ext cx="1251801" cy="116158"/>
          </a:xfrm>
          <a:prstGeom prst="ellipse">
            <a:avLst/>
          </a:prstGeom>
          <a:gradFill>
            <a:gsLst>
              <a:gs pos="67000">
                <a:srgbClr val="C25003"/>
              </a:gs>
              <a:gs pos="99000">
                <a:srgbClr val="C00000"/>
              </a:gs>
              <a:gs pos="0">
                <a:schemeClr val="accent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AA7C066E-06C0-9D4C-A04F-703CF63D64C6}"/>
              </a:ext>
            </a:extLst>
          </p:cNvPr>
          <p:cNvSpPr>
            <a:spLocks noChangeAspect="1"/>
          </p:cNvSpPr>
          <p:nvPr/>
        </p:nvSpPr>
        <p:spPr>
          <a:xfrm>
            <a:off x="297426" y="1512392"/>
            <a:ext cx="2212258" cy="2212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Star 1 </a:t>
            </a:r>
          </a:p>
          <a:p>
            <a:pPr algn="ctr"/>
            <a:r>
              <a:rPr lang="en-US" sz="2000" b="1" dirty="0"/>
              <a:t>(SAGB)</a:t>
            </a:r>
          </a:p>
        </p:txBody>
      </p:sp>
      <p:sp>
        <p:nvSpPr>
          <p:cNvPr id="4" name="Oval 3">
            <a:extLst>
              <a:ext uri="{FF2B5EF4-FFF2-40B4-BE49-F238E27FC236}">
                <a16:creationId xmlns:a16="http://schemas.microsoft.com/office/drawing/2014/main" id="{40F527BC-7460-634D-8F9C-4E2C2E27C525}"/>
              </a:ext>
            </a:extLst>
          </p:cNvPr>
          <p:cNvSpPr>
            <a:spLocks noChangeAspect="1"/>
          </p:cNvSpPr>
          <p:nvPr/>
        </p:nvSpPr>
        <p:spPr>
          <a:xfrm>
            <a:off x="3388147" y="2448097"/>
            <a:ext cx="435079" cy="435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8" name="TextBox 7">
            <a:extLst>
              <a:ext uri="{FF2B5EF4-FFF2-40B4-BE49-F238E27FC236}">
                <a16:creationId xmlns:a16="http://schemas.microsoft.com/office/drawing/2014/main" id="{BC19C272-7480-434F-80D4-283F30D5E811}"/>
              </a:ext>
            </a:extLst>
          </p:cNvPr>
          <p:cNvSpPr txBox="1"/>
          <p:nvPr/>
        </p:nvSpPr>
        <p:spPr>
          <a:xfrm>
            <a:off x="4591169" y="1403562"/>
            <a:ext cx="7138220" cy="5262979"/>
          </a:xfrm>
          <a:prstGeom prst="rect">
            <a:avLst/>
          </a:prstGeom>
          <a:noFill/>
        </p:spPr>
        <p:txBody>
          <a:bodyPr wrap="square" rtlCol="0">
            <a:spAutoFit/>
          </a:bodyPr>
          <a:lstStyle/>
          <a:p>
            <a:pPr marL="514350" indent="-514350">
              <a:buFont typeface="+mj-lt"/>
              <a:buAutoNum type="arabicPeriod"/>
            </a:pPr>
            <a:r>
              <a:rPr lang="en-US" sz="2800" dirty="0"/>
              <a:t>Star 1 </a:t>
            </a:r>
            <a:r>
              <a:rPr lang="en-US" sz="2800" dirty="0">
                <a:solidFill>
                  <a:schemeClr val="accent4"/>
                </a:solidFill>
              </a:rPr>
              <a:t>produces </a:t>
            </a:r>
            <a:r>
              <a:rPr lang="en-US" sz="2800" b="1" dirty="0">
                <a:solidFill>
                  <a:schemeClr val="accent4"/>
                </a:solidFill>
              </a:rPr>
              <a:t>K</a:t>
            </a:r>
            <a:r>
              <a:rPr lang="en-US" sz="2800" dirty="0">
                <a:solidFill>
                  <a:schemeClr val="accent6">
                    <a:lumMod val="75000"/>
                  </a:schemeClr>
                </a:solidFill>
              </a:rPr>
              <a:t> </a:t>
            </a:r>
            <a:r>
              <a:rPr lang="en-US" sz="2800" dirty="0"/>
              <a:t>that is then mixed through its outer layers. </a:t>
            </a:r>
          </a:p>
          <a:p>
            <a:pPr marL="514350" indent="-514350">
              <a:buFont typeface="+mj-lt"/>
              <a:buAutoNum type="arabicPeriod"/>
            </a:pPr>
            <a:endParaRPr lang="en-US" sz="2800" dirty="0"/>
          </a:p>
          <a:p>
            <a:pPr marL="514350" indent="-514350">
              <a:buFont typeface="+mj-lt"/>
              <a:buAutoNum type="arabicPeriod"/>
            </a:pPr>
            <a:r>
              <a:rPr lang="en-US" sz="2800" dirty="0"/>
              <a:t>Star 1 deposits some fraction of its outer layers onto its lower mass companion, increasing its mass to M</a:t>
            </a:r>
            <a:r>
              <a:rPr lang="en-US" sz="2800" baseline="-25000" dirty="0"/>
              <a:t>2</a:t>
            </a:r>
            <a:r>
              <a:rPr lang="en-US" sz="2800" dirty="0"/>
              <a:t>*, before forming a </a:t>
            </a:r>
            <a:r>
              <a:rPr lang="en-US" sz="2800" dirty="0">
                <a:solidFill>
                  <a:schemeClr val="accent4"/>
                </a:solidFill>
              </a:rPr>
              <a:t>O-Ne white dwarf remnant</a:t>
            </a:r>
            <a:r>
              <a:rPr lang="en-US" sz="2800" dirty="0"/>
              <a:t>.</a:t>
            </a:r>
          </a:p>
          <a:p>
            <a:pPr marL="514350" indent="-514350">
              <a:buFont typeface="+mj-lt"/>
              <a:buAutoNum type="arabicPeriod"/>
            </a:pPr>
            <a:endParaRPr lang="en-US" sz="2800" dirty="0"/>
          </a:p>
          <a:p>
            <a:pPr marL="514350" indent="-514350">
              <a:buFont typeface="+mj-lt"/>
              <a:buAutoNum type="arabicPeriod"/>
            </a:pPr>
            <a:r>
              <a:rPr lang="en-US" sz="2800" dirty="0"/>
              <a:t>Star 2 may undergo hot bottom burning (depending on M</a:t>
            </a:r>
            <a:r>
              <a:rPr lang="en-US" sz="2800" baseline="-25000" dirty="0"/>
              <a:t>2</a:t>
            </a:r>
            <a:r>
              <a:rPr lang="en-US" sz="2800" dirty="0"/>
              <a:t>*) potentially </a:t>
            </a:r>
            <a:r>
              <a:rPr lang="en-US" sz="2800" dirty="0">
                <a:solidFill>
                  <a:schemeClr val="accent4"/>
                </a:solidFill>
              </a:rPr>
              <a:t>depleting Mg</a:t>
            </a:r>
            <a:r>
              <a:rPr lang="en-US" sz="2800" dirty="0"/>
              <a:t> through Mg-Al chains.</a:t>
            </a:r>
          </a:p>
          <a:p>
            <a:endParaRPr lang="en-US" sz="2800" dirty="0"/>
          </a:p>
        </p:txBody>
      </p:sp>
      <p:sp>
        <p:nvSpPr>
          <p:cNvPr id="10" name="TextBox 9">
            <a:extLst>
              <a:ext uri="{FF2B5EF4-FFF2-40B4-BE49-F238E27FC236}">
                <a16:creationId xmlns:a16="http://schemas.microsoft.com/office/drawing/2014/main" id="{AB760449-A6BD-9D4A-B962-78D8182390F1}"/>
              </a:ext>
            </a:extLst>
          </p:cNvPr>
          <p:cNvSpPr txBox="1"/>
          <p:nvPr/>
        </p:nvSpPr>
        <p:spPr>
          <a:xfrm>
            <a:off x="2464800" y="1612456"/>
            <a:ext cx="1445341" cy="400110"/>
          </a:xfrm>
          <a:prstGeom prst="rect">
            <a:avLst/>
          </a:prstGeom>
          <a:noFill/>
        </p:spPr>
        <p:txBody>
          <a:bodyPr wrap="square" rtlCol="0">
            <a:spAutoFit/>
          </a:bodyPr>
          <a:lstStyle/>
          <a:p>
            <a:r>
              <a:rPr lang="en-US" sz="2000" dirty="0"/>
              <a:t>(M</a:t>
            </a:r>
            <a:r>
              <a:rPr lang="en-US" sz="2000" baseline="-25000" dirty="0"/>
              <a:t>1</a:t>
            </a:r>
            <a:r>
              <a:rPr lang="en-US" sz="2000" dirty="0"/>
              <a:t>&gt;M</a:t>
            </a:r>
            <a:r>
              <a:rPr lang="en-US" sz="2000" baseline="-25000" dirty="0"/>
              <a:t>2</a:t>
            </a:r>
            <a:r>
              <a:rPr lang="en-US" sz="2000" dirty="0"/>
              <a:t>)</a:t>
            </a:r>
          </a:p>
        </p:txBody>
      </p:sp>
      <p:sp>
        <p:nvSpPr>
          <p:cNvPr id="11" name="Oval 10">
            <a:extLst>
              <a:ext uri="{FF2B5EF4-FFF2-40B4-BE49-F238E27FC236}">
                <a16:creationId xmlns:a16="http://schemas.microsoft.com/office/drawing/2014/main" id="{F22B3B8A-5D1C-D642-8516-F96F5F219321}"/>
              </a:ext>
            </a:extLst>
          </p:cNvPr>
          <p:cNvSpPr>
            <a:spLocks noChangeAspect="1"/>
          </p:cNvSpPr>
          <p:nvPr/>
        </p:nvSpPr>
        <p:spPr>
          <a:xfrm>
            <a:off x="666138" y="5124036"/>
            <a:ext cx="96890" cy="968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C78C411-AC69-BE40-AC41-6C8709689740}"/>
              </a:ext>
            </a:extLst>
          </p:cNvPr>
          <p:cNvSpPr>
            <a:spLocks noChangeAspect="1"/>
          </p:cNvSpPr>
          <p:nvPr/>
        </p:nvSpPr>
        <p:spPr>
          <a:xfrm>
            <a:off x="1717548" y="4385652"/>
            <a:ext cx="1570703" cy="15736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p>
          <a:p>
            <a:pPr algn="ctr"/>
            <a:r>
              <a:rPr lang="en-US" sz="2000" b="1" dirty="0"/>
              <a:t>(AGB)</a:t>
            </a:r>
          </a:p>
        </p:txBody>
      </p:sp>
      <p:sp>
        <p:nvSpPr>
          <p:cNvPr id="13" name="TextBox 12">
            <a:extLst>
              <a:ext uri="{FF2B5EF4-FFF2-40B4-BE49-F238E27FC236}">
                <a16:creationId xmlns:a16="http://schemas.microsoft.com/office/drawing/2014/main" id="{8AD65EF6-25DB-2B4F-9110-45E38D3A69AE}"/>
              </a:ext>
            </a:extLst>
          </p:cNvPr>
          <p:cNvSpPr txBox="1"/>
          <p:nvPr/>
        </p:nvSpPr>
        <p:spPr>
          <a:xfrm>
            <a:off x="1420091" y="6297209"/>
            <a:ext cx="1746976" cy="400110"/>
          </a:xfrm>
          <a:prstGeom prst="rect">
            <a:avLst/>
          </a:prstGeom>
          <a:noFill/>
        </p:spPr>
        <p:txBody>
          <a:bodyPr wrap="square" rtlCol="0">
            <a:spAutoFit/>
          </a:bodyPr>
          <a:lstStyle/>
          <a:p>
            <a:r>
              <a:rPr lang="en-US" sz="2000" dirty="0"/>
              <a:t>(M</a:t>
            </a:r>
            <a:r>
              <a:rPr lang="en-US" sz="2000" baseline="-25000" dirty="0"/>
              <a:t>1</a:t>
            </a:r>
            <a:r>
              <a:rPr lang="en-US" sz="2000" dirty="0"/>
              <a:t>&lt;M</a:t>
            </a:r>
            <a:r>
              <a:rPr lang="en-US" sz="2000" baseline="-25000" dirty="0"/>
              <a:t>2</a:t>
            </a:r>
            <a:r>
              <a:rPr lang="en-US" sz="2000" dirty="0"/>
              <a:t>&lt;M</a:t>
            </a:r>
            <a:r>
              <a:rPr lang="en-US" sz="2000" baseline="-25000" dirty="0"/>
              <a:t>2</a:t>
            </a:r>
            <a:r>
              <a:rPr lang="en-US" sz="2000" dirty="0"/>
              <a:t>*)</a:t>
            </a:r>
          </a:p>
        </p:txBody>
      </p:sp>
      <p:sp>
        <p:nvSpPr>
          <p:cNvPr id="14" name="Rectangle 13">
            <a:extLst>
              <a:ext uri="{FF2B5EF4-FFF2-40B4-BE49-F238E27FC236}">
                <a16:creationId xmlns:a16="http://schemas.microsoft.com/office/drawing/2014/main" id="{0662A6AE-1374-A14E-8D97-666623AC4FEA}"/>
              </a:ext>
            </a:extLst>
          </p:cNvPr>
          <p:cNvSpPr/>
          <p:nvPr/>
        </p:nvSpPr>
        <p:spPr>
          <a:xfrm>
            <a:off x="297426" y="5220926"/>
            <a:ext cx="867697" cy="1015663"/>
          </a:xfrm>
          <a:prstGeom prst="rect">
            <a:avLst/>
          </a:prstGeom>
        </p:spPr>
        <p:txBody>
          <a:bodyPr wrap="square">
            <a:spAutoFit/>
          </a:bodyPr>
          <a:lstStyle/>
          <a:p>
            <a:pPr algn="ctr"/>
            <a:r>
              <a:rPr lang="en-US" sz="2000" b="1" dirty="0"/>
              <a:t>1 </a:t>
            </a:r>
          </a:p>
          <a:p>
            <a:pPr algn="ctr"/>
            <a:r>
              <a:rPr lang="en-US" sz="2000" b="1" dirty="0"/>
              <a:t>(</a:t>
            </a:r>
            <a:r>
              <a:rPr lang="en-US" sz="2000" b="1" dirty="0" err="1"/>
              <a:t>ONe</a:t>
            </a:r>
            <a:r>
              <a:rPr lang="en-US" sz="2000" b="1" dirty="0"/>
              <a:t> WD)</a:t>
            </a:r>
          </a:p>
        </p:txBody>
      </p:sp>
      <p:sp>
        <p:nvSpPr>
          <p:cNvPr id="15" name="Rectangle 14">
            <a:extLst>
              <a:ext uri="{FF2B5EF4-FFF2-40B4-BE49-F238E27FC236}">
                <a16:creationId xmlns:a16="http://schemas.microsoft.com/office/drawing/2014/main" id="{C4E97EFA-615E-9543-B39B-72BC0171EAB6}"/>
              </a:ext>
            </a:extLst>
          </p:cNvPr>
          <p:cNvSpPr/>
          <p:nvPr/>
        </p:nvSpPr>
        <p:spPr>
          <a:xfrm>
            <a:off x="3167067" y="2866008"/>
            <a:ext cx="978020" cy="707886"/>
          </a:xfrm>
          <a:prstGeom prst="rect">
            <a:avLst/>
          </a:prstGeom>
        </p:spPr>
        <p:txBody>
          <a:bodyPr wrap="square">
            <a:spAutoFit/>
          </a:bodyPr>
          <a:lstStyle/>
          <a:p>
            <a:pPr algn="ctr"/>
            <a:r>
              <a:rPr lang="en-US" sz="2000" b="1" dirty="0"/>
              <a:t>Star 2</a:t>
            </a:r>
          </a:p>
          <a:p>
            <a:pPr algn="ctr"/>
            <a:r>
              <a:rPr lang="en-US" sz="2000" b="1" dirty="0"/>
              <a:t>(MS)</a:t>
            </a:r>
          </a:p>
        </p:txBody>
      </p:sp>
      <p:sp>
        <p:nvSpPr>
          <p:cNvPr id="18" name="Freeform 17">
            <a:extLst>
              <a:ext uri="{FF2B5EF4-FFF2-40B4-BE49-F238E27FC236}">
                <a16:creationId xmlns:a16="http://schemas.microsoft.com/office/drawing/2014/main" id="{7BCD7FC7-2734-0642-9D65-C30D021EDF94}"/>
              </a:ext>
            </a:extLst>
          </p:cNvPr>
          <p:cNvSpPr/>
          <p:nvPr/>
        </p:nvSpPr>
        <p:spPr>
          <a:xfrm>
            <a:off x="2378911" y="2250732"/>
            <a:ext cx="687376" cy="603213"/>
          </a:xfrm>
          <a:custGeom>
            <a:avLst/>
            <a:gdLst>
              <a:gd name="connsiteX0" fmla="*/ 16329 w 636814"/>
              <a:gd name="connsiteY0" fmla="*/ 0 h 669471"/>
              <a:gd name="connsiteX1" fmla="*/ 16329 w 636814"/>
              <a:gd name="connsiteY1" fmla="*/ 0 h 669471"/>
              <a:gd name="connsiteX2" fmla="*/ 114300 w 636814"/>
              <a:gd name="connsiteY2" fmla="*/ 114300 h 669471"/>
              <a:gd name="connsiteX3" fmla="*/ 163286 w 636814"/>
              <a:gd name="connsiteY3" fmla="*/ 146957 h 669471"/>
              <a:gd name="connsiteX4" fmla="*/ 195943 w 636814"/>
              <a:gd name="connsiteY4" fmla="*/ 195943 h 669471"/>
              <a:gd name="connsiteX5" fmla="*/ 293914 w 636814"/>
              <a:gd name="connsiteY5" fmla="*/ 261257 h 669471"/>
              <a:gd name="connsiteX6" fmla="*/ 326572 w 636814"/>
              <a:gd name="connsiteY6" fmla="*/ 293914 h 669471"/>
              <a:gd name="connsiteX7" fmla="*/ 424543 w 636814"/>
              <a:gd name="connsiteY7" fmla="*/ 326571 h 669471"/>
              <a:gd name="connsiteX8" fmla="*/ 473529 w 636814"/>
              <a:gd name="connsiteY8" fmla="*/ 342900 h 669471"/>
              <a:gd name="connsiteX9" fmla="*/ 522514 w 636814"/>
              <a:gd name="connsiteY9" fmla="*/ 359228 h 669471"/>
              <a:gd name="connsiteX10" fmla="*/ 555172 w 636814"/>
              <a:gd name="connsiteY10" fmla="*/ 391886 h 669471"/>
              <a:gd name="connsiteX11" fmla="*/ 604157 w 636814"/>
              <a:gd name="connsiteY11" fmla="*/ 408214 h 669471"/>
              <a:gd name="connsiteX12" fmla="*/ 636814 w 636814"/>
              <a:gd name="connsiteY12" fmla="*/ 457200 h 669471"/>
              <a:gd name="connsiteX13" fmla="*/ 538843 w 636814"/>
              <a:gd name="connsiteY13" fmla="*/ 522514 h 669471"/>
              <a:gd name="connsiteX14" fmla="*/ 391886 w 636814"/>
              <a:gd name="connsiteY14" fmla="*/ 555171 h 669471"/>
              <a:gd name="connsiteX15" fmla="*/ 179614 w 636814"/>
              <a:gd name="connsiteY15" fmla="*/ 587828 h 669471"/>
              <a:gd name="connsiteX16" fmla="*/ 81643 w 636814"/>
              <a:gd name="connsiteY16" fmla="*/ 620486 h 669471"/>
              <a:gd name="connsiteX17" fmla="*/ 0 w 636814"/>
              <a:gd name="connsiteY17" fmla="*/ 669471 h 669471"/>
              <a:gd name="connsiteX18" fmla="*/ 16329 w 636814"/>
              <a:gd name="connsiteY18" fmla="*/ 0 h 6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6814" h="669471">
                <a:moveTo>
                  <a:pt x="16329" y="0"/>
                </a:moveTo>
                <a:lnTo>
                  <a:pt x="16329" y="0"/>
                </a:lnTo>
                <a:cubicBezTo>
                  <a:pt x="48986" y="38100"/>
                  <a:pt x="78817" y="78817"/>
                  <a:pt x="114300" y="114300"/>
                </a:cubicBezTo>
                <a:cubicBezTo>
                  <a:pt x="128177" y="128177"/>
                  <a:pt x="149409" y="133080"/>
                  <a:pt x="163286" y="146957"/>
                </a:cubicBezTo>
                <a:cubicBezTo>
                  <a:pt x="177163" y="160834"/>
                  <a:pt x="181174" y="183020"/>
                  <a:pt x="195943" y="195943"/>
                </a:cubicBezTo>
                <a:cubicBezTo>
                  <a:pt x="225481" y="221789"/>
                  <a:pt x="266160" y="233504"/>
                  <a:pt x="293914" y="261257"/>
                </a:cubicBezTo>
                <a:cubicBezTo>
                  <a:pt x="304800" y="272143"/>
                  <a:pt x="312802" y="287029"/>
                  <a:pt x="326572" y="293914"/>
                </a:cubicBezTo>
                <a:cubicBezTo>
                  <a:pt x="357361" y="309309"/>
                  <a:pt x="391886" y="315685"/>
                  <a:pt x="424543" y="326571"/>
                </a:cubicBezTo>
                <a:lnTo>
                  <a:pt x="473529" y="342900"/>
                </a:lnTo>
                <a:lnTo>
                  <a:pt x="522514" y="359228"/>
                </a:lnTo>
                <a:cubicBezTo>
                  <a:pt x="533400" y="370114"/>
                  <a:pt x="541971" y="383965"/>
                  <a:pt x="555172" y="391886"/>
                </a:cubicBezTo>
                <a:cubicBezTo>
                  <a:pt x="569931" y="400741"/>
                  <a:pt x="590717" y="397462"/>
                  <a:pt x="604157" y="408214"/>
                </a:cubicBezTo>
                <a:cubicBezTo>
                  <a:pt x="619481" y="420473"/>
                  <a:pt x="625928" y="440871"/>
                  <a:pt x="636814" y="457200"/>
                </a:cubicBezTo>
                <a:cubicBezTo>
                  <a:pt x="604157" y="478971"/>
                  <a:pt x="576078" y="510102"/>
                  <a:pt x="538843" y="522514"/>
                </a:cubicBezTo>
                <a:cubicBezTo>
                  <a:pt x="452471" y="551305"/>
                  <a:pt x="518333" y="532181"/>
                  <a:pt x="391886" y="555171"/>
                </a:cubicBezTo>
                <a:cubicBezTo>
                  <a:pt x="227309" y="585094"/>
                  <a:pt x="400876" y="560171"/>
                  <a:pt x="179614" y="587828"/>
                </a:cubicBezTo>
                <a:cubicBezTo>
                  <a:pt x="146957" y="598714"/>
                  <a:pt x="110285" y="601391"/>
                  <a:pt x="81643" y="620486"/>
                </a:cubicBezTo>
                <a:cubicBezTo>
                  <a:pt x="22531" y="659894"/>
                  <a:pt x="50210" y="644367"/>
                  <a:pt x="0" y="669471"/>
                </a:cubicBezTo>
                <a:lnTo>
                  <a:pt x="16329"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C583050-5CA8-D849-990D-A6F07289C81A}"/>
              </a:ext>
            </a:extLst>
          </p:cNvPr>
          <p:cNvCxnSpPr>
            <a:cxnSpLocks/>
          </p:cNvCxnSpPr>
          <p:nvPr/>
        </p:nvCxnSpPr>
        <p:spPr>
          <a:xfrm>
            <a:off x="83326" y="4035051"/>
            <a:ext cx="4374374" cy="0"/>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B3493F-2768-5B49-B4D8-2F4B50028857}"/>
              </a:ext>
            </a:extLst>
          </p:cNvPr>
          <p:cNvCxnSpPr>
            <a:cxnSpLocks/>
          </p:cNvCxnSpPr>
          <p:nvPr/>
        </p:nvCxnSpPr>
        <p:spPr>
          <a:xfrm flipV="1">
            <a:off x="4457700" y="1076633"/>
            <a:ext cx="0" cy="2958419"/>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EB39CA1-A61E-B748-A075-5754BC48B6A4}"/>
              </a:ext>
            </a:extLst>
          </p:cNvPr>
          <p:cNvCxnSpPr>
            <a:cxnSpLocks/>
          </p:cNvCxnSpPr>
          <p:nvPr/>
        </p:nvCxnSpPr>
        <p:spPr>
          <a:xfrm flipV="1">
            <a:off x="4457700" y="4018084"/>
            <a:ext cx="0" cy="2839916"/>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2AAF5592-D241-B744-9AB7-542A36073D5E}"/>
              </a:ext>
            </a:extLst>
          </p:cNvPr>
          <p:cNvSpPr txBox="1">
            <a:spLocks/>
          </p:cNvSpPr>
          <p:nvPr/>
        </p:nvSpPr>
        <p:spPr>
          <a:xfrm>
            <a:off x="819124" y="34506"/>
            <a:ext cx="10515600" cy="1266416"/>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Let’s forget about NGC 2419 for a moment…</a:t>
            </a:r>
          </a:p>
          <a:p>
            <a:pPr algn="ctr"/>
            <a:r>
              <a:rPr lang="en-US" sz="4000" b="1" dirty="0"/>
              <a:t> What about trying to explain </a:t>
            </a:r>
            <a:r>
              <a:rPr lang="en-US" sz="4000" b="1" i="1" dirty="0"/>
              <a:t>just</a:t>
            </a:r>
            <a:r>
              <a:rPr lang="en-US" sz="4000" b="1" dirty="0"/>
              <a:t> our stars?</a:t>
            </a:r>
          </a:p>
        </p:txBody>
      </p:sp>
    </p:spTree>
    <p:extLst>
      <p:ext uri="{BB962C8B-B14F-4D97-AF65-F5344CB8AC3E}">
        <p14:creationId xmlns:p14="http://schemas.microsoft.com/office/powerpoint/2010/main" val="2150374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F0F9A46-2BD6-984C-9E6A-B93868D66667}"/>
              </a:ext>
            </a:extLst>
          </p:cNvPr>
          <p:cNvSpPr txBox="1">
            <a:spLocks/>
          </p:cNvSpPr>
          <p:nvPr/>
        </p:nvSpPr>
        <p:spPr>
          <a:xfrm>
            <a:off x="769569" y="0"/>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BONUS SLIDES: Candidate Selection: Match Filter</a:t>
            </a:r>
          </a:p>
        </p:txBody>
      </p:sp>
      <p:sp>
        <p:nvSpPr>
          <p:cNvPr id="3" name="TextBox 2">
            <a:extLst>
              <a:ext uri="{FF2B5EF4-FFF2-40B4-BE49-F238E27FC236}">
                <a16:creationId xmlns:a16="http://schemas.microsoft.com/office/drawing/2014/main" id="{7148A714-A8BF-004C-BB21-1D638A9A0EBF}"/>
              </a:ext>
            </a:extLst>
          </p:cNvPr>
          <p:cNvSpPr txBox="1"/>
          <p:nvPr/>
        </p:nvSpPr>
        <p:spPr>
          <a:xfrm>
            <a:off x="769569" y="1300767"/>
            <a:ext cx="10705035" cy="6924973"/>
          </a:xfrm>
          <a:prstGeom prst="rect">
            <a:avLst/>
          </a:prstGeom>
          <a:noFill/>
        </p:spPr>
        <p:txBody>
          <a:bodyPr wrap="square" rtlCol="0">
            <a:spAutoFit/>
          </a:bodyPr>
          <a:lstStyle/>
          <a:p>
            <a:pPr marL="285750" indent="-285750">
              <a:buFont typeface="Arial" panose="020B0604020202020204" pitchFamily="34" charset="0"/>
              <a:buChar char="•"/>
            </a:pPr>
            <a:r>
              <a:rPr lang="en-US" sz="2800" dirty="0"/>
              <a:t>Fit </a:t>
            </a:r>
            <a:r>
              <a:rPr lang="en-US" sz="2800" dirty="0">
                <a:solidFill>
                  <a:schemeClr val="accent4"/>
                </a:solidFill>
              </a:rPr>
              <a:t>Gaussian profiles</a:t>
            </a:r>
            <a:r>
              <a:rPr lang="en-US" sz="2800" dirty="0"/>
              <a:t> to </a:t>
            </a:r>
            <a:r>
              <a:rPr lang="en-US" sz="2800" dirty="0">
                <a:solidFill>
                  <a:srgbClr val="C00000"/>
                </a:solidFill>
              </a:rPr>
              <a:t>residuals</a:t>
            </a:r>
            <a:r>
              <a:rPr lang="en-US" sz="2800" dirty="0"/>
              <a:t> at each line of the Mg triplet and the K doublet (</a:t>
            </a:r>
            <a:r>
              <a:rPr lang="en-AU" sz="2800" dirty="0"/>
              <a:t>5167 Å, 5172 Å, 5184 Å, 7665 Å, 7699 Å).</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US" sz="2800" dirty="0"/>
              <a:t>Characterized deviation using Gaussian amplitude </a:t>
            </a:r>
            <a:r>
              <a:rPr lang="en-US" sz="2800" i="1" dirty="0"/>
              <a:t>A</a:t>
            </a:r>
          </a:p>
          <a:p>
            <a:pPr marL="285750" indent="-285750">
              <a:buFont typeface="Arial" panose="020B0604020202020204" pitchFamily="34" charset="0"/>
              <a:buChar char="•"/>
            </a:pPr>
            <a:r>
              <a:rPr lang="en-US" sz="2400" dirty="0"/>
              <a:t>Analogous to depth of absorption line, in principle linearly dependent on the equivalent width. </a:t>
            </a:r>
          </a:p>
          <a:p>
            <a:pPr marL="285750" indent="-285750">
              <a:buFont typeface="Arial" panose="020B0604020202020204" pitchFamily="34" charset="0"/>
              <a:buChar char="•"/>
            </a:pPr>
            <a:r>
              <a:rPr lang="en-US" sz="2400" dirty="0"/>
              <a:t>+</a:t>
            </a:r>
            <a:r>
              <a:rPr lang="en-US" sz="2400" dirty="0" err="1"/>
              <a:t>ve</a:t>
            </a:r>
            <a:r>
              <a:rPr lang="en-US" sz="2400" dirty="0"/>
              <a:t> </a:t>
            </a:r>
            <a:r>
              <a:rPr lang="en-US" sz="2400" i="1" dirty="0"/>
              <a:t>A</a:t>
            </a:r>
            <a:r>
              <a:rPr lang="en-US" sz="2400" dirty="0"/>
              <a:t>  -&gt; enhancement, -</a:t>
            </a:r>
            <a:r>
              <a:rPr lang="en-US" sz="2400" dirty="0" err="1"/>
              <a:t>ve</a:t>
            </a:r>
            <a:r>
              <a:rPr lang="en-US" sz="2400" dirty="0"/>
              <a:t> </a:t>
            </a:r>
            <a:r>
              <a:rPr lang="en-US" sz="2400" i="1" dirty="0"/>
              <a:t>A</a:t>
            </a:r>
            <a:r>
              <a:rPr lang="en-US" sz="2400" dirty="0"/>
              <a:t> -&gt; depletion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Candidates match one of:</a:t>
            </a:r>
          </a:p>
          <a:p>
            <a:pPr marL="971550" lvl="1" indent="-514350">
              <a:buFont typeface="+mj-lt"/>
              <a:buAutoNum type="romanLcPeriod"/>
            </a:pPr>
            <a:r>
              <a:rPr lang="en-AU" sz="2000" dirty="0"/>
              <a:t>A</a:t>
            </a:r>
            <a:r>
              <a:rPr lang="en-AU" sz="2000" baseline="-25000" dirty="0"/>
              <a:t>Mg@5184 </a:t>
            </a:r>
            <a:r>
              <a:rPr lang="en-AU" sz="2000" dirty="0"/>
              <a:t>&gt; 0.05    &amp;   </a:t>
            </a:r>
            <a:r>
              <a:rPr lang="en-AU" sz="2000" i="1" dirty="0"/>
              <a:t>A</a:t>
            </a:r>
            <a:r>
              <a:rPr lang="en-AU" sz="2000" i="1" baseline="-25000" dirty="0"/>
              <a:t>K@7665 </a:t>
            </a:r>
            <a:r>
              <a:rPr lang="en-AU" sz="2000" dirty="0"/>
              <a:t>&lt; -0.05  &amp;  both amplitudes to satisfy |</a:t>
            </a:r>
            <a:r>
              <a:rPr lang="en-AU" sz="2000" i="1" dirty="0"/>
              <a:t>A</a:t>
            </a:r>
            <a:r>
              <a:rPr lang="en-AU" sz="2000" dirty="0"/>
              <a:t>|/</a:t>
            </a:r>
            <a:r>
              <a:rPr lang="el-GR" sz="2000" i="1" dirty="0"/>
              <a:t>σ</a:t>
            </a:r>
            <a:r>
              <a:rPr lang="en-AU" sz="2000" i="1" baseline="-25000" dirty="0"/>
              <a:t>A</a:t>
            </a:r>
            <a:r>
              <a:rPr lang="en-AU" sz="2000" dirty="0"/>
              <a:t> ≥ 3. </a:t>
            </a:r>
          </a:p>
          <a:p>
            <a:pPr marL="971550" lvl="1" indent="-514350">
              <a:buFont typeface="+mj-lt"/>
              <a:buAutoNum type="romanLcPeriod"/>
            </a:pPr>
            <a:r>
              <a:rPr lang="en-AU" sz="2000" dirty="0"/>
              <a:t>2/3 </a:t>
            </a:r>
            <a:r>
              <a:rPr lang="en-AU" sz="2000" i="1" dirty="0" err="1"/>
              <a:t>A</a:t>
            </a:r>
            <a:r>
              <a:rPr lang="en-AU" sz="2000" i="1" baseline="-25000" dirty="0" err="1"/>
              <a:t>Mg@xxxx</a:t>
            </a:r>
            <a:r>
              <a:rPr lang="en-AU" sz="2000" i="1" baseline="-25000" dirty="0"/>
              <a:t> </a:t>
            </a:r>
            <a:r>
              <a:rPr lang="en-AU" sz="2000" dirty="0"/>
              <a:t>&gt; 0.05   &amp;  at least one </a:t>
            </a:r>
            <a:r>
              <a:rPr lang="en-AU" sz="2000" i="1" dirty="0"/>
              <a:t>A</a:t>
            </a:r>
            <a:r>
              <a:rPr lang="en-AU" sz="2000" i="1" baseline="-25000" dirty="0"/>
              <a:t>K@xxxx</a:t>
            </a:r>
            <a:r>
              <a:rPr lang="en-AU" sz="2000" dirty="0"/>
              <a:t>&lt; -0.05 &amp; for those amplitudes to satisfy |</a:t>
            </a:r>
            <a:r>
              <a:rPr lang="en-AU" sz="2000" i="1" dirty="0"/>
              <a:t>A</a:t>
            </a:r>
            <a:r>
              <a:rPr lang="en-AU" sz="2000" dirty="0"/>
              <a:t>|/</a:t>
            </a:r>
            <a:r>
              <a:rPr lang="el-GR" sz="2000" i="1" dirty="0"/>
              <a:t>σ</a:t>
            </a:r>
            <a:r>
              <a:rPr lang="en-AU" sz="2000" i="1" baseline="-25000" dirty="0"/>
              <a:t>A</a:t>
            </a:r>
            <a:r>
              <a:rPr lang="en-AU" sz="2000" dirty="0"/>
              <a:t> ≥ 3. </a:t>
            </a:r>
          </a:p>
          <a:p>
            <a:pPr marL="971550" lvl="1" indent="-514350">
              <a:buFont typeface="+mj-lt"/>
              <a:buAutoNum type="romanLcPeriod"/>
            </a:pPr>
            <a:r>
              <a:rPr lang="en-AU" sz="2000" dirty="0"/>
              <a:t>2/3 </a:t>
            </a:r>
            <a:r>
              <a:rPr lang="en-AU" sz="2000" i="1" dirty="0" err="1"/>
              <a:t>A</a:t>
            </a:r>
            <a:r>
              <a:rPr lang="en-AU" sz="2000" i="1" baseline="-25000" dirty="0" err="1"/>
              <a:t>Mg@xxxx</a:t>
            </a:r>
            <a:r>
              <a:rPr lang="en-AU" sz="2000" i="1" baseline="-25000" dirty="0"/>
              <a:t> </a:t>
            </a:r>
            <a:r>
              <a:rPr lang="en-AU" sz="2000" dirty="0"/>
              <a:t>&gt; 0   &amp;  both </a:t>
            </a:r>
            <a:r>
              <a:rPr lang="en-AU" sz="2000" i="1" dirty="0" err="1"/>
              <a:t>A</a:t>
            </a:r>
            <a:r>
              <a:rPr lang="en-AU" sz="2000" i="1" baseline="-25000" dirty="0" err="1"/>
              <a:t>K@xxxx</a:t>
            </a:r>
            <a:r>
              <a:rPr lang="en-AU" sz="2000" dirty="0"/>
              <a:t>&lt; 0  &amp;  signal-to-noise (</a:t>
            </a:r>
            <a:r>
              <a:rPr lang="en-AU" sz="2000" i="1" dirty="0"/>
              <a:t>S</a:t>
            </a:r>
            <a:r>
              <a:rPr lang="en-AU" sz="2000" dirty="0"/>
              <a:t>/</a:t>
            </a:r>
            <a:r>
              <a:rPr lang="en-AU" sz="2000" i="1" dirty="0"/>
              <a:t>N</a:t>
            </a:r>
            <a:r>
              <a:rPr lang="en-AU" sz="2000" dirty="0"/>
              <a:t>) &gt;30  &amp;  </a:t>
            </a:r>
            <a:r>
              <a:rPr lang="el-GR" sz="2000" i="1" dirty="0"/>
              <a:t>χ</a:t>
            </a:r>
            <a:r>
              <a:rPr lang="en-AU" sz="2000" i="1" baseline="-25000" dirty="0"/>
              <a:t>r</a:t>
            </a:r>
            <a:r>
              <a:rPr lang="en-AU" sz="2000" baseline="30000" dirty="0"/>
              <a:t>2</a:t>
            </a:r>
            <a:r>
              <a:rPr lang="en-AU" sz="2000" dirty="0"/>
              <a:t> &lt; 3.</a:t>
            </a:r>
          </a:p>
          <a:p>
            <a:pPr marL="971550" lvl="1" indent="-514350">
              <a:buFont typeface="+mj-lt"/>
              <a:buAutoNum type="romanLcPeriod"/>
            </a:pPr>
            <a:endParaRPr lang="en-AU" sz="2000" dirty="0"/>
          </a:p>
          <a:p>
            <a:pPr lvl="1"/>
            <a:endParaRPr lang="en-AU" sz="2000" dirty="0"/>
          </a:p>
          <a:p>
            <a:pPr marL="971550" lvl="1" indent="-514350">
              <a:buFont typeface="+mj-lt"/>
              <a:buAutoNum type="romanLcPeriod"/>
            </a:pPr>
            <a:endParaRPr lang="en-AU" sz="2800" dirty="0"/>
          </a:p>
          <a:p>
            <a:pPr marL="971550" lvl="1" indent="-514350">
              <a:buFont typeface="+mj-lt"/>
              <a:buAutoNum type="romanLcPeriod"/>
            </a:pPr>
            <a:endParaRPr lang="en-AU" sz="2800" dirty="0"/>
          </a:p>
          <a:p>
            <a:pPr marL="971550" lvl="1" indent="-514350">
              <a:buFont typeface="+mj-lt"/>
              <a:buAutoNum type="romanLcPeriod"/>
            </a:pPr>
            <a:endParaRPr lang="en-US" sz="2800" dirty="0"/>
          </a:p>
        </p:txBody>
      </p:sp>
    </p:spTree>
    <p:extLst>
      <p:ext uri="{BB962C8B-B14F-4D97-AF65-F5344CB8AC3E}">
        <p14:creationId xmlns:p14="http://schemas.microsoft.com/office/powerpoint/2010/main" val="2124464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380F19C-761A-0043-B798-9F1827BE5AAD}"/>
              </a:ext>
            </a:extLst>
          </p:cNvPr>
          <p:cNvSpPr txBox="1"/>
          <p:nvPr/>
        </p:nvSpPr>
        <p:spPr>
          <a:xfrm>
            <a:off x="2106248" y="4332208"/>
            <a:ext cx="3074458" cy="369332"/>
          </a:xfrm>
          <a:prstGeom prst="rect">
            <a:avLst/>
          </a:prstGeom>
          <a:noFill/>
        </p:spPr>
        <p:txBody>
          <a:bodyPr wrap="square" rtlCol="0">
            <a:spAutoFit/>
          </a:bodyPr>
          <a:lstStyle/>
          <a:p>
            <a:r>
              <a:rPr lang="en-US" dirty="0"/>
              <a:t>Cohen &amp; Kirby (2012) (HIRES)</a:t>
            </a:r>
          </a:p>
        </p:txBody>
      </p:sp>
      <p:sp>
        <p:nvSpPr>
          <p:cNvPr id="14" name="TextBox 13">
            <a:extLst>
              <a:ext uri="{FF2B5EF4-FFF2-40B4-BE49-F238E27FC236}">
                <a16:creationId xmlns:a16="http://schemas.microsoft.com/office/drawing/2014/main" id="{1E6B7CF7-CDC9-114D-95B5-E58D7BDCCB10}"/>
              </a:ext>
            </a:extLst>
          </p:cNvPr>
          <p:cNvSpPr txBox="1"/>
          <p:nvPr/>
        </p:nvSpPr>
        <p:spPr>
          <a:xfrm>
            <a:off x="7772575" y="950394"/>
            <a:ext cx="3644054" cy="369332"/>
          </a:xfrm>
          <a:prstGeom prst="rect">
            <a:avLst/>
          </a:prstGeom>
          <a:noFill/>
        </p:spPr>
        <p:txBody>
          <a:bodyPr wrap="square" rtlCol="0">
            <a:spAutoFit/>
          </a:bodyPr>
          <a:lstStyle/>
          <a:p>
            <a:r>
              <a:rPr lang="en-US" dirty="0" err="1"/>
              <a:t>Muciarelli</a:t>
            </a:r>
            <a:r>
              <a:rPr lang="en-US" dirty="0"/>
              <a:t> et al. (2012) (DEIMOS)</a:t>
            </a:r>
          </a:p>
        </p:txBody>
      </p:sp>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764116" y="0"/>
            <a:ext cx="10515600" cy="89863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NGC 2419:  The Mg-K Anti-Correlation</a:t>
            </a:r>
          </a:p>
        </p:txBody>
      </p:sp>
      <p:sp>
        <p:nvSpPr>
          <p:cNvPr id="2" name="TextBox 1">
            <a:extLst>
              <a:ext uri="{FF2B5EF4-FFF2-40B4-BE49-F238E27FC236}">
                <a16:creationId xmlns:a16="http://schemas.microsoft.com/office/drawing/2014/main" id="{CE1371B5-492A-2342-A091-17AD34E1F88B}"/>
              </a:ext>
            </a:extLst>
          </p:cNvPr>
          <p:cNvSpPr txBox="1"/>
          <p:nvPr/>
        </p:nvSpPr>
        <p:spPr>
          <a:xfrm>
            <a:off x="448436" y="1267967"/>
            <a:ext cx="6177777" cy="2862322"/>
          </a:xfrm>
          <a:prstGeom prst="rect">
            <a:avLst/>
          </a:prstGeom>
          <a:noFill/>
        </p:spPr>
        <p:txBody>
          <a:bodyPr wrap="square" rtlCol="0">
            <a:spAutoFit/>
          </a:bodyPr>
          <a:lstStyle/>
          <a:p>
            <a:r>
              <a:rPr lang="en-US" sz="3600" b="1" dirty="0">
                <a:solidFill>
                  <a:schemeClr val="accent4"/>
                </a:solidFill>
              </a:rPr>
              <a:t>Two</a:t>
            </a:r>
            <a:r>
              <a:rPr lang="en-US" sz="3600" b="1" dirty="0"/>
              <a:t> populations observed</a:t>
            </a:r>
            <a:r>
              <a:rPr lang="en-US" sz="3600" dirty="0"/>
              <a:t>:</a:t>
            </a:r>
          </a:p>
          <a:p>
            <a:endParaRPr lang="en-US" sz="3600" dirty="0"/>
          </a:p>
          <a:p>
            <a:pPr marL="342900" indent="-342900">
              <a:buAutoNum type="arabicPeriod"/>
            </a:pPr>
            <a:r>
              <a:rPr lang="en-US" sz="3600" dirty="0"/>
              <a:t> ‘</a:t>
            </a:r>
            <a:r>
              <a:rPr lang="en-US" sz="3600" b="1" dirty="0">
                <a:solidFill>
                  <a:schemeClr val="accent4"/>
                </a:solidFill>
              </a:rPr>
              <a:t>Normal</a:t>
            </a:r>
            <a:r>
              <a:rPr lang="en-US" sz="3600" dirty="0"/>
              <a:t>’ population (∽60%)</a:t>
            </a:r>
          </a:p>
          <a:p>
            <a:pPr marL="342900" indent="-342900">
              <a:buAutoNum type="arabicPeriod"/>
            </a:pPr>
            <a:r>
              <a:rPr lang="en-US" sz="3600" dirty="0"/>
              <a:t> ‘</a:t>
            </a:r>
            <a:r>
              <a:rPr lang="en-US" sz="3600" b="1" dirty="0">
                <a:solidFill>
                  <a:schemeClr val="accent4"/>
                </a:solidFill>
              </a:rPr>
              <a:t>Extreme</a:t>
            </a:r>
            <a:r>
              <a:rPr lang="en-US" sz="3600" dirty="0"/>
              <a:t>’ Mg-depleted, K-enhanced population (∽40%)</a:t>
            </a:r>
          </a:p>
        </p:txBody>
      </p:sp>
      <p:pic>
        <p:nvPicPr>
          <p:cNvPr id="3" name="Picture 2">
            <a:extLst>
              <a:ext uri="{FF2B5EF4-FFF2-40B4-BE49-F238E27FC236}">
                <a16:creationId xmlns:a16="http://schemas.microsoft.com/office/drawing/2014/main" id="{DFA1A53E-34A6-404E-AAC2-CAC58B47F230}"/>
              </a:ext>
            </a:extLst>
          </p:cNvPr>
          <p:cNvPicPr>
            <a:picLocks noChangeAspect="1"/>
          </p:cNvPicPr>
          <p:nvPr/>
        </p:nvPicPr>
        <p:blipFill>
          <a:blip r:embed="rId3"/>
          <a:stretch>
            <a:fillRect/>
          </a:stretch>
        </p:blipFill>
        <p:spPr>
          <a:xfrm>
            <a:off x="721159" y="4775669"/>
            <a:ext cx="5844636" cy="1882347"/>
          </a:xfrm>
          <a:prstGeom prst="rect">
            <a:avLst/>
          </a:prstGeom>
        </p:spPr>
      </p:pic>
      <p:pic>
        <p:nvPicPr>
          <p:cNvPr id="5" name="Picture 4">
            <a:extLst>
              <a:ext uri="{FF2B5EF4-FFF2-40B4-BE49-F238E27FC236}">
                <a16:creationId xmlns:a16="http://schemas.microsoft.com/office/drawing/2014/main" id="{B0F222E6-F683-424B-9DA7-FAE12D763D72}"/>
              </a:ext>
            </a:extLst>
          </p:cNvPr>
          <p:cNvPicPr>
            <a:picLocks noChangeAspect="1"/>
          </p:cNvPicPr>
          <p:nvPr/>
        </p:nvPicPr>
        <p:blipFill>
          <a:blip r:embed="rId4"/>
          <a:stretch>
            <a:fillRect/>
          </a:stretch>
        </p:blipFill>
        <p:spPr>
          <a:xfrm>
            <a:off x="6565795" y="1371485"/>
            <a:ext cx="5334000" cy="5283200"/>
          </a:xfrm>
          <a:prstGeom prst="rect">
            <a:avLst/>
          </a:prstGeom>
        </p:spPr>
      </p:pic>
    </p:spTree>
    <p:extLst>
      <p:ext uri="{BB962C8B-B14F-4D97-AF65-F5344CB8AC3E}">
        <p14:creationId xmlns:p14="http://schemas.microsoft.com/office/powerpoint/2010/main" val="31849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F0F9A46-2BD6-984C-9E6A-B93868D66667}"/>
              </a:ext>
            </a:extLst>
          </p:cNvPr>
          <p:cNvSpPr txBox="1">
            <a:spLocks/>
          </p:cNvSpPr>
          <p:nvPr/>
        </p:nvSpPr>
        <p:spPr>
          <a:xfrm>
            <a:off x="769569" y="0"/>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BONUS SLIDES: Candidate Selection: Visual Inspection</a:t>
            </a:r>
          </a:p>
        </p:txBody>
      </p:sp>
      <p:sp>
        <p:nvSpPr>
          <p:cNvPr id="3" name="TextBox 2">
            <a:extLst>
              <a:ext uri="{FF2B5EF4-FFF2-40B4-BE49-F238E27FC236}">
                <a16:creationId xmlns:a16="http://schemas.microsoft.com/office/drawing/2014/main" id="{7148A714-A8BF-004C-BB21-1D638A9A0EBF}"/>
              </a:ext>
            </a:extLst>
          </p:cNvPr>
          <p:cNvSpPr txBox="1"/>
          <p:nvPr/>
        </p:nvSpPr>
        <p:spPr>
          <a:xfrm>
            <a:off x="769569" y="2059050"/>
            <a:ext cx="10705035" cy="2677656"/>
          </a:xfrm>
          <a:prstGeom prst="rect">
            <a:avLst/>
          </a:prstGeom>
          <a:noFill/>
        </p:spPr>
        <p:txBody>
          <a:bodyPr wrap="square" rtlCol="0">
            <a:spAutoFit/>
          </a:bodyPr>
          <a:lstStyle/>
          <a:p>
            <a:pPr lvl="1"/>
            <a:r>
              <a:rPr lang="en-AU" sz="2400" dirty="0"/>
              <a:t>Visually inspected all spectra for false positives and unconvincing candidates, including stars exhibiting signs of:</a:t>
            </a:r>
          </a:p>
          <a:p>
            <a:pPr lvl="1"/>
            <a:endParaRPr lang="en-AU" sz="2400" dirty="0"/>
          </a:p>
          <a:p>
            <a:pPr marL="800100" lvl="1" indent="-342900">
              <a:buFont typeface="Arial" panose="020B0604020202020204" pitchFamily="34" charset="0"/>
              <a:buChar char="•"/>
            </a:pPr>
            <a:r>
              <a:rPr lang="en-AU" sz="2400" b="1" dirty="0">
                <a:solidFill>
                  <a:srgbClr val="C00000"/>
                </a:solidFill>
              </a:rPr>
              <a:t>Data-reduction issues</a:t>
            </a:r>
            <a:r>
              <a:rPr lang="en-AU" sz="2400" b="1" dirty="0"/>
              <a:t> </a:t>
            </a:r>
            <a:r>
              <a:rPr lang="en-AU" sz="2400" dirty="0"/>
              <a:t>(excessive noise, inherently poor fit in all regions)</a:t>
            </a:r>
          </a:p>
          <a:p>
            <a:pPr marL="800100" lvl="1" indent="-342900">
              <a:buFont typeface="Arial" panose="020B0604020202020204" pitchFamily="34" charset="0"/>
              <a:buChar char="•"/>
            </a:pPr>
            <a:r>
              <a:rPr lang="en-AU" sz="2400" b="1" dirty="0">
                <a:solidFill>
                  <a:srgbClr val="C00000"/>
                </a:solidFill>
              </a:rPr>
              <a:t>Apparent absorption narrower than the expected spectral resolution</a:t>
            </a:r>
          </a:p>
          <a:p>
            <a:pPr marL="800100" lvl="1" indent="-342900">
              <a:buFont typeface="Arial" panose="020B0604020202020204" pitchFamily="34" charset="0"/>
              <a:buChar char="•"/>
            </a:pPr>
            <a:r>
              <a:rPr lang="en-AU" sz="2400" b="1" dirty="0"/>
              <a:t>Signs of </a:t>
            </a:r>
            <a:r>
              <a:rPr lang="en-AU" sz="2400" b="1" dirty="0" err="1">
                <a:solidFill>
                  <a:srgbClr val="C00000"/>
                </a:solidFill>
              </a:rPr>
              <a:t>chromospheric</a:t>
            </a:r>
            <a:r>
              <a:rPr lang="en-AU" sz="2400" b="1" dirty="0">
                <a:solidFill>
                  <a:srgbClr val="C00000"/>
                </a:solidFill>
              </a:rPr>
              <a:t> emission at </a:t>
            </a:r>
            <a:r>
              <a:rPr lang="en-AU" sz="2400" b="1" dirty="0" err="1">
                <a:solidFill>
                  <a:srgbClr val="C00000"/>
                </a:solidFill>
              </a:rPr>
              <a:t>Hɑ</a:t>
            </a:r>
            <a:r>
              <a:rPr lang="en-AU" sz="2400" b="1" dirty="0">
                <a:solidFill>
                  <a:srgbClr val="C00000"/>
                </a:solidFill>
              </a:rPr>
              <a:t> lines </a:t>
            </a:r>
            <a:r>
              <a:rPr lang="en-AU" sz="2400" b="1" dirty="0"/>
              <a:t>(implies star is young, and has been misclassified as a giant)</a:t>
            </a:r>
          </a:p>
        </p:txBody>
      </p:sp>
      <p:sp>
        <p:nvSpPr>
          <p:cNvPr id="2" name="TextBox 1">
            <a:extLst>
              <a:ext uri="{FF2B5EF4-FFF2-40B4-BE49-F238E27FC236}">
                <a16:creationId xmlns:a16="http://schemas.microsoft.com/office/drawing/2014/main" id="{025D7F76-C122-7245-A7EB-A563ADF6F3C7}"/>
              </a:ext>
            </a:extLst>
          </p:cNvPr>
          <p:cNvSpPr txBox="1"/>
          <p:nvPr/>
        </p:nvSpPr>
        <p:spPr>
          <a:xfrm>
            <a:off x="3292566" y="1217232"/>
            <a:ext cx="5469606" cy="523220"/>
          </a:xfrm>
          <a:prstGeom prst="rect">
            <a:avLst/>
          </a:prstGeom>
          <a:noFill/>
        </p:spPr>
        <p:txBody>
          <a:bodyPr wrap="square" rtlCol="0">
            <a:spAutoFit/>
          </a:bodyPr>
          <a:lstStyle/>
          <a:p>
            <a:pPr algn="ctr"/>
            <a:r>
              <a:rPr lang="en-US" sz="2800" b="1" dirty="0"/>
              <a:t>Match Filter Output: </a:t>
            </a:r>
            <a:r>
              <a:rPr lang="en-US" sz="2800" b="1" dirty="0">
                <a:solidFill>
                  <a:schemeClr val="accent6">
                    <a:lumMod val="75000"/>
                  </a:schemeClr>
                </a:solidFill>
              </a:rPr>
              <a:t>384 </a:t>
            </a:r>
            <a:r>
              <a:rPr lang="en-US" sz="2800" b="1" dirty="0"/>
              <a:t>stars</a:t>
            </a:r>
          </a:p>
        </p:txBody>
      </p:sp>
      <p:sp>
        <p:nvSpPr>
          <p:cNvPr id="5" name="TextBox 4">
            <a:extLst>
              <a:ext uri="{FF2B5EF4-FFF2-40B4-BE49-F238E27FC236}">
                <a16:creationId xmlns:a16="http://schemas.microsoft.com/office/drawing/2014/main" id="{E42BB362-7A93-0547-ACF5-2FDE6B00030D}"/>
              </a:ext>
            </a:extLst>
          </p:cNvPr>
          <p:cNvSpPr txBox="1"/>
          <p:nvPr/>
        </p:nvSpPr>
        <p:spPr>
          <a:xfrm>
            <a:off x="3387283" y="5216802"/>
            <a:ext cx="5469606" cy="523220"/>
          </a:xfrm>
          <a:prstGeom prst="rect">
            <a:avLst/>
          </a:prstGeom>
          <a:noFill/>
        </p:spPr>
        <p:txBody>
          <a:bodyPr wrap="square" rtlCol="0">
            <a:spAutoFit/>
          </a:bodyPr>
          <a:lstStyle/>
          <a:p>
            <a:pPr algn="ctr"/>
            <a:r>
              <a:rPr lang="en-US" sz="2800" b="1" dirty="0"/>
              <a:t>Visual Inspection Output: </a:t>
            </a:r>
            <a:r>
              <a:rPr lang="en-US" sz="2800" b="1" dirty="0">
                <a:solidFill>
                  <a:schemeClr val="accent6">
                    <a:lumMod val="75000"/>
                  </a:schemeClr>
                </a:solidFill>
              </a:rPr>
              <a:t>112 </a:t>
            </a:r>
            <a:r>
              <a:rPr lang="en-US" sz="2800" b="1" dirty="0"/>
              <a:t>stars</a:t>
            </a:r>
          </a:p>
        </p:txBody>
      </p:sp>
    </p:spTree>
    <p:extLst>
      <p:ext uri="{BB962C8B-B14F-4D97-AF65-F5344CB8AC3E}">
        <p14:creationId xmlns:p14="http://schemas.microsoft.com/office/powerpoint/2010/main" val="591177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F0F9A46-2BD6-984C-9E6A-B93868D66667}"/>
              </a:ext>
            </a:extLst>
          </p:cNvPr>
          <p:cNvSpPr txBox="1">
            <a:spLocks/>
          </p:cNvSpPr>
          <p:nvPr/>
        </p:nvSpPr>
        <p:spPr>
          <a:xfrm>
            <a:off x="769569" y="0"/>
            <a:ext cx="10515600" cy="898634"/>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Association with Globular Clusters</a:t>
            </a:r>
          </a:p>
        </p:txBody>
      </p:sp>
      <p:sp>
        <p:nvSpPr>
          <p:cNvPr id="7" name="TextBox 6">
            <a:extLst>
              <a:ext uri="{FF2B5EF4-FFF2-40B4-BE49-F238E27FC236}">
                <a16:creationId xmlns:a16="http://schemas.microsoft.com/office/drawing/2014/main" id="{5EBAB122-2C5E-6F4D-89C4-E2F67D914E70}"/>
              </a:ext>
            </a:extLst>
          </p:cNvPr>
          <p:cNvSpPr txBox="1"/>
          <p:nvPr/>
        </p:nvSpPr>
        <p:spPr>
          <a:xfrm>
            <a:off x="875944" y="6022120"/>
            <a:ext cx="4107446" cy="369332"/>
          </a:xfrm>
          <a:prstGeom prst="rect">
            <a:avLst/>
          </a:prstGeom>
          <a:noFill/>
        </p:spPr>
        <p:txBody>
          <a:bodyPr wrap="square" rtlCol="0">
            <a:spAutoFit/>
          </a:bodyPr>
          <a:lstStyle/>
          <a:p>
            <a:r>
              <a:rPr lang="en-US" dirty="0"/>
              <a:t>Globular cluster data from Harris 1996</a:t>
            </a:r>
          </a:p>
        </p:txBody>
      </p:sp>
      <p:grpSp>
        <p:nvGrpSpPr>
          <p:cNvPr id="23" name="Group 22">
            <a:extLst>
              <a:ext uri="{FF2B5EF4-FFF2-40B4-BE49-F238E27FC236}">
                <a16:creationId xmlns:a16="http://schemas.microsoft.com/office/drawing/2014/main" id="{994038EB-B871-4448-8EB1-0F09043AA8B9}"/>
              </a:ext>
            </a:extLst>
          </p:cNvPr>
          <p:cNvGrpSpPr/>
          <p:nvPr/>
        </p:nvGrpSpPr>
        <p:grpSpPr>
          <a:xfrm>
            <a:off x="37510" y="1370718"/>
            <a:ext cx="6188710" cy="4641533"/>
            <a:chOff x="112861" y="1370718"/>
            <a:chExt cx="6188710" cy="4641533"/>
          </a:xfrm>
        </p:grpSpPr>
        <p:pic>
          <p:nvPicPr>
            <p:cNvPr id="2" name="Picture 1">
              <a:extLst>
                <a:ext uri="{FF2B5EF4-FFF2-40B4-BE49-F238E27FC236}">
                  <a16:creationId xmlns:a16="http://schemas.microsoft.com/office/drawing/2014/main" id="{0BC14A18-49D1-1343-8334-4D96E8F6AE27}"/>
                </a:ext>
              </a:extLst>
            </p:cNvPr>
            <p:cNvPicPr>
              <a:picLocks noChangeAspect="1"/>
            </p:cNvPicPr>
            <p:nvPr/>
          </p:nvPicPr>
          <p:blipFill>
            <a:blip r:embed="rId2"/>
            <a:stretch>
              <a:fillRect/>
            </a:stretch>
          </p:blipFill>
          <p:spPr>
            <a:xfrm>
              <a:off x="112861" y="1370718"/>
              <a:ext cx="6188710" cy="4641533"/>
            </a:xfrm>
            <a:prstGeom prst="rect">
              <a:avLst/>
            </a:prstGeom>
          </p:spPr>
        </p:pic>
        <p:grpSp>
          <p:nvGrpSpPr>
            <p:cNvPr id="22" name="Group 21">
              <a:extLst>
                <a:ext uri="{FF2B5EF4-FFF2-40B4-BE49-F238E27FC236}">
                  <a16:creationId xmlns:a16="http://schemas.microsoft.com/office/drawing/2014/main" id="{EF85A392-9068-AD4B-A675-ED141FD1DF6C}"/>
                </a:ext>
              </a:extLst>
            </p:cNvPr>
            <p:cNvGrpSpPr/>
            <p:nvPr/>
          </p:nvGrpSpPr>
          <p:grpSpPr>
            <a:xfrm>
              <a:off x="2275441" y="2526045"/>
              <a:ext cx="3754655" cy="2022619"/>
              <a:chOff x="2275441" y="2526045"/>
              <a:chExt cx="3754655" cy="2022619"/>
            </a:xfrm>
          </p:grpSpPr>
          <p:cxnSp>
            <p:nvCxnSpPr>
              <p:cNvPr id="12" name="Straight Connector 11">
                <a:extLst>
                  <a:ext uri="{FF2B5EF4-FFF2-40B4-BE49-F238E27FC236}">
                    <a16:creationId xmlns:a16="http://schemas.microsoft.com/office/drawing/2014/main" id="{06CAFC58-64C3-1B42-9395-E46102CF9423}"/>
                  </a:ext>
                </a:extLst>
              </p:cNvPr>
              <p:cNvCxnSpPr/>
              <p:nvPr/>
            </p:nvCxnSpPr>
            <p:spPr>
              <a:xfrm flipH="1" flipV="1">
                <a:off x="2759553" y="2812403"/>
                <a:ext cx="492369" cy="301451"/>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8A717C-15F0-4D45-86C1-6D6B7D4B5287}"/>
                  </a:ext>
                </a:extLst>
              </p:cNvPr>
              <p:cNvSpPr txBox="1"/>
              <p:nvPr/>
            </p:nvSpPr>
            <p:spPr>
              <a:xfrm>
                <a:off x="2275441" y="2526045"/>
                <a:ext cx="1195754" cy="307777"/>
              </a:xfrm>
              <a:prstGeom prst="rect">
                <a:avLst/>
              </a:prstGeom>
              <a:noFill/>
            </p:spPr>
            <p:txBody>
              <a:bodyPr wrap="square" rtlCol="0">
                <a:spAutoFit/>
              </a:bodyPr>
              <a:lstStyle/>
              <a:p>
                <a:r>
                  <a:rPr lang="en-US" sz="1400" dirty="0">
                    <a:solidFill>
                      <a:schemeClr val="bg1"/>
                    </a:solidFill>
                  </a:rPr>
                  <a:t>NGC 2419</a:t>
                </a:r>
              </a:p>
            </p:txBody>
          </p:sp>
          <p:cxnSp>
            <p:nvCxnSpPr>
              <p:cNvPr id="14" name="Straight Connector 13">
                <a:extLst>
                  <a:ext uri="{FF2B5EF4-FFF2-40B4-BE49-F238E27FC236}">
                    <a16:creationId xmlns:a16="http://schemas.microsoft.com/office/drawing/2014/main" id="{DF037520-890C-6B44-9D65-0140446E9ABC}"/>
                  </a:ext>
                </a:extLst>
              </p:cNvPr>
              <p:cNvCxnSpPr>
                <a:cxnSpLocks/>
              </p:cNvCxnSpPr>
              <p:nvPr/>
            </p:nvCxnSpPr>
            <p:spPr>
              <a:xfrm flipH="1" flipV="1">
                <a:off x="4537620" y="3854339"/>
                <a:ext cx="593445" cy="489061"/>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D6CDFB2B-AB49-0A46-85A9-3F5847A75AFD}"/>
                  </a:ext>
                </a:extLst>
              </p:cNvPr>
              <p:cNvSpPr txBox="1"/>
              <p:nvPr/>
            </p:nvSpPr>
            <p:spPr>
              <a:xfrm>
                <a:off x="4834342" y="4240887"/>
                <a:ext cx="1195754" cy="307777"/>
              </a:xfrm>
              <a:prstGeom prst="rect">
                <a:avLst/>
              </a:prstGeom>
              <a:noFill/>
            </p:spPr>
            <p:txBody>
              <a:bodyPr wrap="square" rtlCol="0">
                <a:spAutoFit/>
              </a:bodyPr>
              <a:lstStyle/>
              <a:p>
                <a:r>
                  <a:rPr lang="en-US" sz="1400" dirty="0">
                    <a:solidFill>
                      <a:schemeClr val="bg1"/>
                    </a:solidFill>
                  </a:rPr>
                  <a:t>NGC 2808</a:t>
                </a:r>
              </a:p>
            </p:txBody>
          </p:sp>
        </p:grpSp>
      </p:grpSp>
      <p:sp>
        <p:nvSpPr>
          <p:cNvPr id="20" name="TextBox 19">
            <a:extLst>
              <a:ext uri="{FF2B5EF4-FFF2-40B4-BE49-F238E27FC236}">
                <a16:creationId xmlns:a16="http://schemas.microsoft.com/office/drawing/2014/main" id="{AAC51E54-5EEB-2548-90F4-97381508096D}"/>
              </a:ext>
            </a:extLst>
          </p:cNvPr>
          <p:cNvSpPr txBox="1"/>
          <p:nvPr/>
        </p:nvSpPr>
        <p:spPr>
          <a:xfrm>
            <a:off x="6642866" y="1370718"/>
            <a:ext cx="5067354" cy="5078313"/>
          </a:xfrm>
          <a:prstGeom prst="rect">
            <a:avLst/>
          </a:prstGeom>
          <a:noFill/>
        </p:spPr>
        <p:txBody>
          <a:bodyPr wrap="square" rtlCol="0">
            <a:spAutoFit/>
          </a:bodyPr>
          <a:lstStyle/>
          <a:p>
            <a:pPr marL="342900" indent="-342900">
              <a:buFont typeface="Arial" panose="020B0604020202020204" pitchFamily="34" charset="0"/>
              <a:buChar char="•"/>
            </a:pPr>
            <a:r>
              <a:rPr lang="en-US" sz="3600" b="1" dirty="0">
                <a:solidFill>
                  <a:schemeClr val="accent4"/>
                </a:solidFill>
              </a:rPr>
              <a:t>No</a:t>
            </a:r>
            <a:r>
              <a:rPr lang="en-US" sz="3600" dirty="0">
                <a:solidFill>
                  <a:schemeClr val="accent4"/>
                </a:solidFill>
              </a:rPr>
              <a:t> </a:t>
            </a:r>
            <a:r>
              <a:rPr lang="en-US" sz="3600" dirty="0"/>
              <a:t>obvious or plausible cluster associations based on angular position.</a:t>
            </a:r>
          </a:p>
          <a:p>
            <a:pPr marL="342900" indent="-342900">
              <a:buFont typeface="Arial" panose="020B0604020202020204" pitchFamily="34" charset="0"/>
              <a:buChar char="•"/>
            </a:pPr>
            <a:endParaRPr lang="en-US" sz="3600" dirty="0"/>
          </a:p>
          <a:p>
            <a:pPr marL="342900" indent="-342900">
              <a:buFont typeface="Arial" panose="020B0604020202020204" pitchFamily="34" charset="0"/>
              <a:buChar char="•"/>
            </a:pPr>
            <a:r>
              <a:rPr lang="en-US" sz="3600" dirty="0"/>
              <a:t>In particular the stars </a:t>
            </a:r>
            <a:r>
              <a:rPr lang="en-US" sz="3600" b="1" dirty="0">
                <a:solidFill>
                  <a:schemeClr val="accent4"/>
                </a:solidFill>
              </a:rPr>
              <a:t>cannot</a:t>
            </a:r>
            <a:r>
              <a:rPr lang="en-US" sz="3600" dirty="0"/>
              <a:t> be associated with either NGC 2419 or NGC 2808</a:t>
            </a:r>
          </a:p>
        </p:txBody>
      </p:sp>
    </p:spTree>
    <p:extLst>
      <p:ext uri="{BB962C8B-B14F-4D97-AF65-F5344CB8AC3E}">
        <p14:creationId xmlns:p14="http://schemas.microsoft.com/office/powerpoint/2010/main" val="1282344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F0F9A46-2BD6-984C-9E6A-B93868D66667}"/>
              </a:ext>
            </a:extLst>
          </p:cNvPr>
          <p:cNvSpPr txBox="1">
            <a:spLocks/>
          </p:cNvSpPr>
          <p:nvPr/>
        </p:nvSpPr>
        <p:spPr>
          <a:xfrm>
            <a:off x="769568" y="0"/>
            <a:ext cx="10515600" cy="1592826"/>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IMPORTANT DETAIL: Estimating abundances</a:t>
            </a:r>
          </a:p>
          <a:p>
            <a:pPr algn="ctr"/>
            <a:r>
              <a:rPr lang="en-US" sz="3600" b="1" dirty="0">
                <a:solidFill>
                  <a:srgbClr val="C00000"/>
                </a:solidFill>
              </a:rPr>
              <a:t>[Mg/Fe]</a:t>
            </a:r>
            <a:r>
              <a:rPr lang="en-US" sz="3600" b="1" dirty="0"/>
              <a:t>, </a:t>
            </a:r>
            <a:r>
              <a:rPr lang="en-US" sz="3600" b="1" dirty="0">
                <a:solidFill>
                  <a:schemeClr val="accent6">
                    <a:lumMod val="75000"/>
                  </a:schemeClr>
                </a:solidFill>
              </a:rPr>
              <a:t>[K/Fe] </a:t>
            </a:r>
          </a:p>
        </p:txBody>
      </p:sp>
      <p:sp>
        <p:nvSpPr>
          <p:cNvPr id="2" name="TextBox 1">
            <a:extLst>
              <a:ext uri="{FF2B5EF4-FFF2-40B4-BE49-F238E27FC236}">
                <a16:creationId xmlns:a16="http://schemas.microsoft.com/office/drawing/2014/main" id="{2E7B9420-6986-3945-95EA-F6EB3B0A96AF}"/>
              </a:ext>
            </a:extLst>
          </p:cNvPr>
          <p:cNvSpPr txBox="1"/>
          <p:nvPr/>
        </p:nvSpPr>
        <p:spPr>
          <a:xfrm>
            <a:off x="1120250" y="3029650"/>
            <a:ext cx="9814235" cy="1754326"/>
          </a:xfrm>
          <a:prstGeom prst="rect">
            <a:avLst/>
          </a:prstGeom>
          <a:noFill/>
          <a:ln>
            <a:solidFill>
              <a:srgbClr val="C00000"/>
            </a:solidFill>
          </a:ln>
        </p:spPr>
        <p:txBody>
          <a:bodyPr wrap="square" rtlCol="0">
            <a:spAutoFit/>
          </a:bodyPr>
          <a:lstStyle/>
          <a:p>
            <a:r>
              <a:rPr lang="en-US" sz="3600" dirty="0">
                <a:solidFill>
                  <a:srgbClr val="C00000"/>
                </a:solidFill>
              </a:rPr>
              <a:t>[Mg/Fe]: </a:t>
            </a:r>
            <a:r>
              <a:rPr lang="en-US" sz="3600" dirty="0"/>
              <a:t>Difficult to separate contributions of [Mg/Fe] from [</a:t>
            </a:r>
            <a:r>
              <a:rPr lang="en-US" sz="3600" dirty="0" err="1"/>
              <a:t>ɑ</a:t>
            </a:r>
            <a:r>
              <a:rPr lang="en-US" sz="3600" dirty="0"/>
              <a:t>/Fe] using the data-driven model, so </a:t>
            </a:r>
            <a:r>
              <a:rPr lang="en-US" sz="3600" b="1" dirty="0">
                <a:solidFill>
                  <a:srgbClr val="C00000"/>
                </a:solidFill>
              </a:rPr>
              <a:t>we cannot estimate [Mg/Fe] in this way</a:t>
            </a:r>
            <a:r>
              <a:rPr lang="en-US" sz="3600" dirty="0"/>
              <a:t>.</a:t>
            </a:r>
          </a:p>
        </p:txBody>
      </p:sp>
    </p:spTree>
    <p:extLst>
      <p:ext uri="{BB962C8B-B14F-4D97-AF65-F5344CB8AC3E}">
        <p14:creationId xmlns:p14="http://schemas.microsoft.com/office/powerpoint/2010/main" val="4122255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764116" y="1"/>
            <a:ext cx="10515600" cy="1390400"/>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3600" b="1" dirty="0"/>
              <a:t>BONUS SLIDES: Pollution Sites and the challenge of replicating the Mg-K Anti-correlation.</a:t>
            </a:r>
          </a:p>
        </p:txBody>
      </p:sp>
      <p:sp>
        <p:nvSpPr>
          <p:cNvPr id="3" name="TextBox 2">
            <a:extLst>
              <a:ext uri="{FF2B5EF4-FFF2-40B4-BE49-F238E27FC236}">
                <a16:creationId xmlns:a16="http://schemas.microsoft.com/office/drawing/2014/main" id="{F1477B1A-20B6-0C4E-B06D-2C907C4B31CB}"/>
              </a:ext>
            </a:extLst>
          </p:cNvPr>
          <p:cNvSpPr txBox="1"/>
          <p:nvPr/>
        </p:nvSpPr>
        <p:spPr>
          <a:xfrm>
            <a:off x="912706" y="1657350"/>
            <a:ext cx="10504170"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accent1">
                    <a:lumMod val="60000"/>
                    <a:lumOff val="40000"/>
                  </a:schemeClr>
                </a:solidFill>
              </a:rPr>
              <a:t>Producing K</a:t>
            </a:r>
            <a:r>
              <a:rPr lang="en-US" sz="2400" dirty="0"/>
              <a:t> is very difficult. It can be done through </a:t>
            </a:r>
            <a:r>
              <a:rPr lang="en-US" sz="2400" dirty="0" err="1"/>
              <a:t>Ar</a:t>
            </a:r>
            <a:r>
              <a:rPr lang="en-US" sz="2400" dirty="0"/>
              <a:t>-K chains, but requires very high temperatures and densities to produce enough K to explain the K enhancements in NGC 2419.</a:t>
            </a:r>
          </a:p>
          <a:p>
            <a:pPr marL="342900" indent="-342900">
              <a:buFont typeface="Arial" panose="020B0604020202020204" pitchFamily="34" charset="0"/>
              <a:buChar char="•"/>
            </a:pPr>
            <a:r>
              <a:rPr lang="en-US" sz="2400" dirty="0">
                <a:solidFill>
                  <a:srgbClr val="C00000"/>
                </a:solidFill>
              </a:rPr>
              <a:t>Producing Mg</a:t>
            </a:r>
            <a:r>
              <a:rPr lang="en-US" sz="2400" dirty="0"/>
              <a:t> is comparatively easy… its a major product of carbon burning.</a:t>
            </a:r>
          </a:p>
          <a:p>
            <a:pPr marL="342900" indent="-342900">
              <a:buFont typeface="Arial" panose="020B0604020202020204" pitchFamily="34" charset="0"/>
              <a:buChar char="•"/>
            </a:pPr>
            <a:r>
              <a:rPr lang="en-US" sz="2400" i="1" dirty="0">
                <a:solidFill>
                  <a:schemeClr val="accent1">
                    <a:lumMod val="60000"/>
                    <a:lumOff val="40000"/>
                  </a:schemeClr>
                </a:solidFill>
              </a:rPr>
              <a:t>Depleting</a:t>
            </a:r>
            <a:r>
              <a:rPr lang="en-US" sz="2400" dirty="0">
                <a:solidFill>
                  <a:schemeClr val="accent1">
                    <a:lumMod val="60000"/>
                    <a:lumOff val="40000"/>
                  </a:schemeClr>
                </a:solidFill>
              </a:rPr>
              <a:t> Mg </a:t>
            </a:r>
            <a:r>
              <a:rPr lang="en-US" sz="2400" dirty="0"/>
              <a:t>can be done through Mg-Al chains, which may become active in hot-bottom burning (HBB) in some AGB stars.</a:t>
            </a:r>
            <a:endParaRPr lang="en-US" sz="2400" i="1" dirty="0"/>
          </a:p>
          <a:p>
            <a:endParaRPr lang="en-US" sz="2400" dirty="0"/>
          </a:p>
        </p:txBody>
      </p:sp>
      <p:sp>
        <p:nvSpPr>
          <p:cNvPr id="5" name="TextBox 4">
            <a:extLst>
              <a:ext uri="{FF2B5EF4-FFF2-40B4-BE49-F238E27FC236}">
                <a16:creationId xmlns:a16="http://schemas.microsoft.com/office/drawing/2014/main" id="{8911F38F-5D0D-3B4E-B792-3842B5DC1926}"/>
              </a:ext>
            </a:extLst>
          </p:cNvPr>
          <p:cNvSpPr txBox="1"/>
          <p:nvPr/>
        </p:nvSpPr>
        <p:spPr>
          <a:xfrm>
            <a:off x="775546" y="4870813"/>
            <a:ext cx="10504170" cy="1384995"/>
          </a:xfrm>
          <a:prstGeom prst="rect">
            <a:avLst/>
          </a:prstGeom>
          <a:noFill/>
        </p:spPr>
        <p:txBody>
          <a:bodyPr wrap="square" rtlCol="0">
            <a:spAutoFit/>
          </a:bodyPr>
          <a:lstStyle/>
          <a:p>
            <a:r>
              <a:rPr lang="en-US" sz="2800" dirty="0"/>
              <a:t>Potential polluters suggested in the past include </a:t>
            </a:r>
            <a:r>
              <a:rPr lang="en-US" sz="2800" dirty="0">
                <a:solidFill>
                  <a:schemeClr val="accent4">
                    <a:lumMod val="75000"/>
                  </a:schemeClr>
                </a:solidFill>
              </a:rPr>
              <a:t>novae</a:t>
            </a:r>
            <a:r>
              <a:rPr lang="en-US" sz="2800" dirty="0"/>
              <a:t>, </a:t>
            </a:r>
            <a:r>
              <a:rPr lang="en-US" sz="2800" dirty="0">
                <a:solidFill>
                  <a:schemeClr val="accent4">
                    <a:lumMod val="75000"/>
                  </a:schemeClr>
                </a:solidFill>
              </a:rPr>
              <a:t>SAGB stars</a:t>
            </a:r>
            <a:r>
              <a:rPr lang="en-US" sz="2800" dirty="0"/>
              <a:t>, and pair-instability supernovae (</a:t>
            </a:r>
            <a:r>
              <a:rPr lang="en-US" sz="2800" dirty="0">
                <a:solidFill>
                  <a:schemeClr val="accent4">
                    <a:lumMod val="75000"/>
                  </a:schemeClr>
                </a:solidFill>
              </a:rPr>
              <a:t>PISNs</a:t>
            </a:r>
            <a:r>
              <a:rPr lang="en-US" sz="2800" dirty="0"/>
              <a:t>), but each of these comes with its own set of issues.</a:t>
            </a:r>
          </a:p>
        </p:txBody>
      </p:sp>
      <p:sp>
        <p:nvSpPr>
          <p:cNvPr id="7" name="TextBox 6">
            <a:extLst>
              <a:ext uri="{FF2B5EF4-FFF2-40B4-BE49-F238E27FC236}">
                <a16:creationId xmlns:a16="http://schemas.microsoft.com/office/drawing/2014/main" id="{E10B2D5A-A797-2947-92D8-734575B9DF21}"/>
              </a:ext>
            </a:extLst>
          </p:cNvPr>
          <p:cNvSpPr txBox="1"/>
          <p:nvPr/>
        </p:nvSpPr>
        <p:spPr>
          <a:xfrm>
            <a:off x="912706" y="3919507"/>
            <a:ext cx="10504170" cy="830997"/>
          </a:xfrm>
          <a:prstGeom prst="rect">
            <a:avLst/>
          </a:prstGeom>
          <a:noFill/>
        </p:spPr>
        <p:txBody>
          <a:bodyPr wrap="square" rtlCol="0">
            <a:spAutoFit/>
          </a:bodyPr>
          <a:lstStyle/>
          <a:p>
            <a:r>
              <a:rPr lang="en-US" sz="2400" dirty="0"/>
              <a:t>Coming up with a pollution scenario that can reconcile these requirements is very difficult, made more so by the constraint that it must do so </a:t>
            </a:r>
            <a:r>
              <a:rPr lang="en-US" sz="2400" dirty="0">
                <a:solidFill>
                  <a:srgbClr val="C00000"/>
                </a:solidFill>
              </a:rPr>
              <a:t>without producing Fe.</a:t>
            </a:r>
          </a:p>
        </p:txBody>
      </p:sp>
    </p:spTree>
    <p:extLst>
      <p:ext uri="{BB962C8B-B14F-4D97-AF65-F5344CB8AC3E}">
        <p14:creationId xmlns:p14="http://schemas.microsoft.com/office/powerpoint/2010/main" val="1496138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764116" y="0"/>
            <a:ext cx="10515600" cy="2066896"/>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The stars in NGC 2419 </a:t>
            </a:r>
            <a:r>
              <a:rPr lang="en-US" b="1" u="sng" dirty="0"/>
              <a:t>aren’t</a:t>
            </a:r>
            <a:r>
              <a:rPr lang="en-US" dirty="0"/>
              <a:t> </a:t>
            </a:r>
            <a:r>
              <a:rPr lang="en-US" b="1" dirty="0"/>
              <a:t>producing the anomaly</a:t>
            </a:r>
          </a:p>
        </p:txBody>
      </p:sp>
      <p:grpSp>
        <p:nvGrpSpPr>
          <p:cNvPr id="9" name="Group 8">
            <a:extLst>
              <a:ext uri="{FF2B5EF4-FFF2-40B4-BE49-F238E27FC236}">
                <a16:creationId xmlns:a16="http://schemas.microsoft.com/office/drawing/2014/main" id="{2E606130-7139-2943-95F6-2F985A18B6DD}"/>
              </a:ext>
            </a:extLst>
          </p:cNvPr>
          <p:cNvGrpSpPr/>
          <p:nvPr/>
        </p:nvGrpSpPr>
        <p:grpSpPr>
          <a:xfrm>
            <a:off x="764116" y="2268681"/>
            <a:ext cx="3775542" cy="3775542"/>
            <a:chOff x="428032" y="2060107"/>
            <a:chExt cx="3775542" cy="3775542"/>
          </a:xfrm>
        </p:grpSpPr>
        <p:sp>
          <p:nvSpPr>
            <p:cNvPr id="15" name="Oval 14">
              <a:extLst>
                <a:ext uri="{FF2B5EF4-FFF2-40B4-BE49-F238E27FC236}">
                  <a16:creationId xmlns:a16="http://schemas.microsoft.com/office/drawing/2014/main" id="{14890434-D0A9-E74B-83F0-C9AFDF39CC6B}"/>
                </a:ext>
              </a:extLst>
            </p:cNvPr>
            <p:cNvSpPr>
              <a:spLocks noChangeAspect="1"/>
            </p:cNvSpPr>
            <p:nvPr/>
          </p:nvSpPr>
          <p:spPr>
            <a:xfrm>
              <a:off x="428032" y="2060107"/>
              <a:ext cx="3775542" cy="377554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BC6125-E4B8-A644-8048-57AAD78A9BD5}"/>
                </a:ext>
              </a:extLst>
            </p:cNvPr>
            <p:cNvSpPr>
              <a:spLocks noChangeAspect="1"/>
            </p:cNvSpPr>
            <p:nvPr/>
          </p:nvSpPr>
          <p:spPr>
            <a:xfrm>
              <a:off x="1408025" y="3039661"/>
              <a:ext cx="1815555" cy="181555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190D0C2-F6BC-D044-BAAA-3200AF436596}"/>
                </a:ext>
              </a:extLst>
            </p:cNvPr>
            <p:cNvSpPr>
              <a:spLocks noChangeAspect="1"/>
            </p:cNvSpPr>
            <p:nvPr/>
          </p:nvSpPr>
          <p:spPr>
            <a:xfrm>
              <a:off x="1685803" y="3317878"/>
              <a:ext cx="1260000" cy="126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5B2D2412-9FFA-A743-88E0-39EAFF46962A}"/>
              </a:ext>
            </a:extLst>
          </p:cNvPr>
          <p:cNvSpPr txBox="1"/>
          <p:nvPr/>
        </p:nvSpPr>
        <p:spPr>
          <a:xfrm>
            <a:off x="2268380" y="3971786"/>
            <a:ext cx="767014" cy="369332"/>
          </a:xfrm>
          <a:prstGeom prst="rect">
            <a:avLst/>
          </a:prstGeom>
          <a:noFill/>
        </p:spPr>
        <p:txBody>
          <a:bodyPr wrap="square" rtlCol="0">
            <a:spAutoFit/>
          </a:bodyPr>
          <a:lstStyle/>
          <a:p>
            <a:pPr algn="ctr"/>
            <a:r>
              <a:rPr lang="en-US" b="1" dirty="0">
                <a:solidFill>
                  <a:schemeClr val="bg1"/>
                </a:solidFill>
              </a:rPr>
              <a:t>Core</a:t>
            </a:r>
          </a:p>
        </p:txBody>
      </p:sp>
      <p:sp>
        <p:nvSpPr>
          <p:cNvPr id="17" name="TextBox 16">
            <a:extLst>
              <a:ext uri="{FF2B5EF4-FFF2-40B4-BE49-F238E27FC236}">
                <a16:creationId xmlns:a16="http://schemas.microsoft.com/office/drawing/2014/main" id="{BD1657A8-AD56-DA42-87DE-D8CC61C609A8}"/>
              </a:ext>
            </a:extLst>
          </p:cNvPr>
          <p:cNvSpPr txBox="1"/>
          <p:nvPr/>
        </p:nvSpPr>
        <p:spPr>
          <a:xfrm>
            <a:off x="2268380" y="3213997"/>
            <a:ext cx="767014" cy="369332"/>
          </a:xfrm>
          <a:prstGeom prst="rect">
            <a:avLst/>
          </a:prstGeom>
          <a:noFill/>
        </p:spPr>
        <p:txBody>
          <a:bodyPr wrap="square" rtlCol="0">
            <a:spAutoFit/>
          </a:bodyPr>
          <a:lstStyle/>
          <a:p>
            <a:pPr algn="ctr"/>
            <a:r>
              <a:rPr lang="en-US" b="1" dirty="0">
                <a:solidFill>
                  <a:schemeClr val="bg1"/>
                </a:solidFill>
              </a:rPr>
              <a:t>Shell</a:t>
            </a:r>
          </a:p>
        </p:txBody>
      </p:sp>
      <p:sp>
        <p:nvSpPr>
          <p:cNvPr id="19" name="TextBox 18">
            <a:extLst>
              <a:ext uri="{FF2B5EF4-FFF2-40B4-BE49-F238E27FC236}">
                <a16:creationId xmlns:a16="http://schemas.microsoft.com/office/drawing/2014/main" id="{C1E31BDC-4730-7C4F-95D2-592F7001A62A}"/>
              </a:ext>
            </a:extLst>
          </p:cNvPr>
          <p:cNvSpPr txBox="1"/>
          <p:nvPr/>
        </p:nvSpPr>
        <p:spPr>
          <a:xfrm>
            <a:off x="1874931" y="2642880"/>
            <a:ext cx="1553910" cy="369332"/>
          </a:xfrm>
          <a:prstGeom prst="rect">
            <a:avLst/>
          </a:prstGeom>
          <a:noFill/>
        </p:spPr>
        <p:txBody>
          <a:bodyPr wrap="square" rtlCol="0">
            <a:spAutoFit/>
          </a:bodyPr>
          <a:lstStyle/>
          <a:p>
            <a:pPr algn="ctr"/>
            <a:r>
              <a:rPr lang="en-US" b="1" dirty="0">
                <a:solidFill>
                  <a:schemeClr val="bg1"/>
                </a:solidFill>
              </a:rPr>
              <a:t>Envelope</a:t>
            </a:r>
          </a:p>
        </p:txBody>
      </p:sp>
      <p:sp>
        <p:nvSpPr>
          <p:cNvPr id="2" name="Rectangle 1">
            <a:extLst>
              <a:ext uri="{FF2B5EF4-FFF2-40B4-BE49-F238E27FC236}">
                <a16:creationId xmlns:a16="http://schemas.microsoft.com/office/drawing/2014/main" id="{9D8382C1-BEA7-D141-91C6-D5068C5AFD69}"/>
              </a:ext>
            </a:extLst>
          </p:cNvPr>
          <p:cNvSpPr/>
          <p:nvPr/>
        </p:nvSpPr>
        <p:spPr>
          <a:xfrm>
            <a:off x="5063928" y="2268681"/>
            <a:ext cx="6682545" cy="3970318"/>
          </a:xfrm>
          <a:prstGeom prst="rect">
            <a:avLst/>
          </a:prstGeom>
        </p:spPr>
        <p:txBody>
          <a:bodyPr wrap="square">
            <a:spAutoFit/>
          </a:bodyPr>
          <a:lstStyle/>
          <a:p>
            <a:pPr algn="ctr"/>
            <a:r>
              <a:rPr lang="en-US" sz="3600" dirty="0"/>
              <a:t>The extreme stellar population in NGC 2419 formed from </a:t>
            </a:r>
            <a:r>
              <a:rPr lang="en-US" sz="3600" b="1" dirty="0">
                <a:solidFill>
                  <a:schemeClr val="accent4"/>
                </a:solidFill>
              </a:rPr>
              <a:t>polluted material</a:t>
            </a:r>
            <a:r>
              <a:rPr lang="en-US" sz="3600" b="1" dirty="0"/>
              <a:t>.</a:t>
            </a:r>
          </a:p>
          <a:p>
            <a:pPr algn="ctr"/>
            <a:endParaRPr lang="en-US" sz="3600" dirty="0"/>
          </a:p>
          <a:p>
            <a:pPr algn="ctr"/>
            <a:r>
              <a:rPr lang="en-US" sz="3600" dirty="0"/>
              <a:t>Specifically, material which already contained the </a:t>
            </a:r>
            <a:r>
              <a:rPr lang="en-US" sz="3600" b="1" dirty="0"/>
              <a:t>Mg-K anti-correlation.</a:t>
            </a:r>
          </a:p>
        </p:txBody>
      </p:sp>
    </p:spTree>
    <p:extLst>
      <p:ext uri="{BB962C8B-B14F-4D97-AF65-F5344CB8AC3E}">
        <p14:creationId xmlns:p14="http://schemas.microsoft.com/office/powerpoint/2010/main" val="4202698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764116" y="1"/>
            <a:ext cx="10515600" cy="1845128"/>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The big question of the Mg-K anti-correlation in NGC 2419</a:t>
            </a:r>
          </a:p>
        </p:txBody>
      </p:sp>
      <p:sp>
        <p:nvSpPr>
          <p:cNvPr id="20" name="TextBox 19">
            <a:extLst>
              <a:ext uri="{FF2B5EF4-FFF2-40B4-BE49-F238E27FC236}">
                <a16:creationId xmlns:a16="http://schemas.microsoft.com/office/drawing/2014/main" id="{F0E2B51E-8456-6441-87E8-FE4CD9652C3B}"/>
              </a:ext>
            </a:extLst>
          </p:cNvPr>
          <p:cNvSpPr txBox="1"/>
          <p:nvPr/>
        </p:nvSpPr>
        <p:spPr>
          <a:xfrm>
            <a:off x="460374" y="3133852"/>
            <a:ext cx="11123084" cy="923330"/>
          </a:xfrm>
          <a:prstGeom prst="rect">
            <a:avLst/>
          </a:prstGeom>
          <a:noFill/>
        </p:spPr>
        <p:txBody>
          <a:bodyPr wrap="square" rtlCol="0">
            <a:spAutoFit/>
          </a:bodyPr>
          <a:lstStyle/>
          <a:p>
            <a:pPr algn="ctr"/>
            <a:r>
              <a:rPr lang="en-US" sz="5400" i="1" dirty="0"/>
              <a:t>What was the nature of this polluter?</a:t>
            </a:r>
          </a:p>
        </p:txBody>
      </p:sp>
    </p:spTree>
    <p:extLst>
      <p:ext uri="{BB962C8B-B14F-4D97-AF65-F5344CB8AC3E}">
        <p14:creationId xmlns:p14="http://schemas.microsoft.com/office/powerpoint/2010/main" val="2881064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764116" y="0"/>
            <a:ext cx="10515600" cy="1338943"/>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What was the nature of this polluter?</a:t>
            </a:r>
          </a:p>
        </p:txBody>
      </p:sp>
      <p:sp>
        <p:nvSpPr>
          <p:cNvPr id="20" name="TextBox 19">
            <a:extLst>
              <a:ext uri="{FF2B5EF4-FFF2-40B4-BE49-F238E27FC236}">
                <a16:creationId xmlns:a16="http://schemas.microsoft.com/office/drawing/2014/main" id="{F0E2B51E-8456-6441-87E8-FE4CD9652C3B}"/>
              </a:ext>
            </a:extLst>
          </p:cNvPr>
          <p:cNvSpPr txBox="1"/>
          <p:nvPr/>
        </p:nvSpPr>
        <p:spPr>
          <a:xfrm>
            <a:off x="460374" y="1494583"/>
            <a:ext cx="11731626" cy="2123658"/>
          </a:xfrm>
          <a:prstGeom prst="rect">
            <a:avLst/>
          </a:prstGeom>
          <a:noFill/>
        </p:spPr>
        <p:txBody>
          <a:bodyPr wrap="square" rtlCol="0">
            <a:spAutoFit/>
          </a:bodyPr>
          <a:lstStyle/>
          <a:p>
            <a:pPr marL="571500" indent="-571500">
              <a:buFont typeface="Arial" panose="020B0604020202020204" pitchFamily="34" charset="0"/>
              <a:buChar char="•"/>
            </a:pPr>
            <a:r>
              <a:rPr lang="en-US" sz="4400" b="1" u="sng" dirty="0"/>
              <a:t>Theoretical Approach</a:t>
            </a:r>
            <a:r>
              <a:rPr lang="en-US" sz="4400" b="1" dirty="0"/>
              <a:t>: Do some modelling</a:t>
            </a:r>
            <a:r>
              <a:rPr lang="en-US" sz="4400" dirty="0"/>
              <a:t>, trying to produce enough material to produce the extreme population.</a:t>
            </a:r>
          </a:p>
        </p:txBody>
      </p:sp>
    </p:spTree>
    <p:extLst>
      <p:ext uri="{BB962C8B-B14F-4D97-AF65-F5344CB8AC3E}">
        <p14:creationId xmlns:p14="http://schemas.microsoft.com/office/powerpoint/2010/main" val="1504318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764116" y="0"/>
            <a:ext cx="10515600" cy="1338943"/>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Pick a scenario, see what happens</a:t>
            </a:r>
            <a:br>
              <a:rPr lang="en-US" b="1" dirty="0"/>
            </a:br>
            <a:r>
              <a:rPr lang="en-US" b="1" dirty="0" err="1"/>
              <a:t>Eg</a:t>
            </a:r>
            <a:r>
              <a:rPr lang="en-US" b="1" dirty="0"/>
              <a:t>. SAGB star</a:t>
            </a:r>
          </a:p>
        </p:txBody>
      </p:sp>
      <p:pic>
        <p:nvPicPr>
          <p:cNvPr id="2" name="Picture 1">
            <a:extLst>
              <a:ext uri="{FF2B5EF4-FFF2-40B4-BE49-F238E27FC236}">
                <a16:creationId xmlns:a16="http://schemas.microsoft.com/office/drawing/2014/main" id="{ED4C5A79-E91F-CD49-9E46-13785774EACA}"/>
              </a:ext>
            </a:extLst>
          </p:cNvPr>
          <p:cNvPicPr>
            <a:picLocks noChangeAspect="1"/>
          </p:cNvPicPr>
          <p:nvPr/>
        </p:nvPicPr>
        <p:blipFill>
          <a:blip r:embed="rId3"/>
          <a:stretch>
            <a:fillRect/>
          </a:stretch>
        </p:blipFill>
        <p:spPr>
          <a:xfrm>
            <a:off x="764116" y="1338943"/>
            <a:ext cx="6296891" cy="4380446"/>
          </a:xfrm>
          <a:prstGeom prst="rect">
            <a:avLst/>
          </a:prstGeom>
          <a:solidFill>
            <a:schemeClr val="tx1"/>
          </a:solidFill>
        </p:spPr>
      </p:pic>
      <p:sp>
        <p:nvSpPr>
          <p:cNvPr id="3" name="TextBox 2">
            <a:extLst>
              <a:ext uri="{FF2B5EF4-FFF2-40B4-BE49-F238E27FC236}">
                <a16:creationId xmlns:a16="http://schemas.microsoft.com/office/drawing/2014/main" id="{5CA254C1-1E1C-4B44-B1AE-69AEC98C0AAE}"/>
              </a:ext>
            </a:extLst>
          </p:cNvPr>
          <p:cNvSpPr txBox="1"/>
          <p:nvPr/>
        </p:nvSpPr>
        <p:spPr>
          <a:xfrm>
            <a:off x="2089998" y="5952146"/>
            <a:ext cx="3943734" cy="369332"/>
          </a:xfrm>
          <a:prstGeom prst="rect">
            <a:avLst/>
          </a:prstGeom>
          <a:noFill/>
        </p:spPr>
        <p:txBody>
          <a:bodyPr wrap="square" rtlCol="0">
            <a:spAutoFit/>
          </a:bodyPr>
          <a:lstStyle/>
          <a:p>
            <a:pPr algn="ctr"/>
            <a:r>
              <a:rPr lang="en-AU" dirty="0"/>
              <a:t>Ventura et al (2012)</a:t>
            </a:r>
          </a:p>
        </p:txBody>
      </p:sp>
      <p:sp>
        <p:nvSpPr>
          <p:cNvPr id="5" name="TextBox 4">
            <a:extLst>
              <a:ext uri="{FF2B5EF4-FFF2-40B4-BE49-F238E27FC236}">
                <a16:creationId xmlns:a16="http://schemas.microsoft.com/office/drawing/2014/main" id="{67CE0DF5-877F-D444-B625-C07DB1BCEC6F}"/>
              </a:ext>
            </a:extLst>
          </p:cNvPr>
          <p:cNvSpPr txBox="1"/>
          <p:nvPr/>
        </p:nvSpPr>
        <p:spPr>
          <a:xfrm>
            <a:off x="7797338" y="1762297"/>
            <a:ext cx="3973484" cy="4401205"/>
          </a:xfrm>
          <a:prstGeom prst="rect">
            <a:avLst/>
          </a:prstGeom>
          <a:noFill/>
        </p:spPr>
        <p:txBody>
          <a:bodyPr wrap="square" rtlCol="0">
            <a:spAutoFit/>
          </a:bodyPr>
          <a:lstStyle/>
          <a:p>
            <a:r>
              <a:rPr lang="en-AU" sz="2800" dirty="0"/>
              <a:t>Pentagon 1: </a:t>
            </a:r>
            <a:r>
              <a:rPr lang="en-AU" sz="2800" dirty="0" err="1"/>
              <a:t>Ar</a:t>
            </a:r>
            <a:r>
              <a:rPr lang="en-AU" sz="2800" dirty="0"/>
              <a:t>-K at literature X-section</a:t>
            </a:r>
          </a:p>
          <a:p>
            <a:endParaRPr lang="en-AU" sz="2800" dirty="0"/>
          </a:p>
          <a:p>
            <a:r>
              <a:rPr lang="en-AU" sz="2800" dirty="0"/>
              <a:t>Pentagon 2: </a:t>
            </a:r>
            <a:r>
              <a:rPr lang="en-AU" sz="2800" dirty="0" err="1"/>
              <a:t>Ar</a:t>
            </a:r>
            <a:r>
              <a:rPr lang="en-AU" sz="2800" dirty="0"/>
              <a:t>-K at 100 * literature X-section</a:t>
            </a:r>
          </a:p>
          <a:p>
            <a:endParaRPr lang="en-AU" sz="2800" dirty="0"/>
          </a:p>
          <a:p>
            <a:r>
              <a:rPr lang="en-AU" sz="2800" dirty="0"/>
              <a:t>Pentagon 3: </a:t>
            </a:r>
            <a:r>
              <a:rPr lang="en-AU" sz="2800" dirty="0" err="1"/>
              <a:t>Ar</a:t>
            </a:r>
            <a:r>
              <a:rPr lang="en-AU" sz="2800" dirty="0"/>
              <a:t>-K at 100 * literature X-section AND reduce mass loss rate to 1/4</a:t>
            </a:r>
          </a:p>
        </p:txBody>
      </p:sp>
    </p:spTree>
    <p:extLst>
      <p:ext uri="{BB962C8B-B14F-4D97-AF65-F5344CB8AC3E}">
        <p14:creationId xmlns:p14="http://schemas.microsoft.com/office/powerpoint/2010/main" val="54823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764116" y="0"/>
            <a:ext cx="10515600" cy="1338943"/>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Attempt to find a parameter space that works, use that to motivate a scenario</a:t>
            </a:r>
          </a:p>
        </p:txBody>
      </p:sp>
      <p:pic>
        <p:nvPicPr>
          <p:cNvPr id="2" name="Picture 1">
            <a:extLst>
              <a:ext uri="{FF2B5EF4-FFF2-40B4-BE49-F238E27FC236}">
                <a16:creationId xmlns:a16="http://schemas.microsoft.com/office/drawing/2014/main" id="{14099D36-6CA3-354A-92D9-9BEBE7F79C7B}"/>
              </a:ext>
            </a:extLst>
          </p:cNvPr>
          <p:cNvPicPr>
            <a:picLocks noChangeAspect="1"/>
          </p:cNvPicPr>
          <p:nvPr/>
        </p:nvPicPr>
        <p:blipFill>
          <a:blip r:embed="rId3"/>
          <a:stretch>
            <a:fillRect/>
          </a:stretch>
        </p:blipFill>
        <p:spPr>
          <a:xfrm>
            <a:off x="764116" y="1338943"/>
            <a:ext cx="5885695" cy="4981899"/>
          </a:xfrm>
          <a:prstGeom prst="rect">
            <a:avLst/>
          </a:prstGeom>
          <a:solidFill>
            <a:schemeClr val="tx1"/>
          </a:solidFill>
        </p:spPr>
      </p:pic>
      <p:sp>
        <p:nvSpPr>
          <p:cNvPr id="3" name="TextBox 2">
            <a:extLst>
              <a:ext uri="{FF2B5EF4-FFF2-40B4-BE49-F238E27FC236}">
                <a16:creationId xmlns:a16="http://schemas.microsoft.com/office/drawing/2014/main" id="{83671FE0-EB88-ED41-BEF2-4B59CAD8640A}"/>
              </a:ext>
            </a:extLst>
          </p:cNvPr>
          <p:cNvSpPr txBox="1"/>
          <p:nvPr/>
        </p:nvSpPr>
        <p:spPr>
          <a:xfrm>
            <a:off x="2766797" y="6320842"/>
            <a:ext cx="2367643" cy="369332"/>
          </a:xfrm>
          <a:prstGeom prst="rect">
            <a:avLst/>
          </a:prstGeom>
          <a:noFill/>
        </p:spPr>
        <p:txBody>
          <a:bodyPr wrap="square" rtlCol="0">
            <a:spAutoFit/>
          </a:bodyPr>
          <a:lstStyle/>
          <a:p>
            <a:r>
              <a:rPr lang="en-AU" dirty="0" err="1"/>
              <a:t>Iliadis</a:t>
            </a:r>
            <a:r>
              <a:rPr lang="en-AU" dirty="0"/>
              <a:t> et al (2016)</a:t>
            </a:r>
          </a:p>
        </p:txBody>
      </p:sp>
      <p:sp>
        <p:nvSpPr>
          <p:cNvPr id="4" name="TextBox 3">
            <a:extLst>
              <a:ext uri="{FF2B5EF4-FFF2-40B4-BE49-F238E27FC236}">
                <a16:creationId xmlns:a16="http://schemas.microsoft.com/office/drawing/2014/main" id="{F3898655-8AE3-8E45-AE32-231F94F136B5}"/>
              </a:ext>
            </a:extLst>
          </p:cNvPr>
          <p:cNvSpPr txBox="1"/>
          <p:nvPr/>
        </p:nvSpPr>
        <p:spPr>
          <a:xfrm>
            <a:off x="7913717" y="1704703"/>
            <a:ext cx="3557847" cy="2246769"/>
          </a:xfrm>
          <a:prstGeom prst="rect">
            <a:avLst/>
          </a:prstGeom>
          <a:noFill/>
        </p:spPr>
        <p:txBody>
          <a:bodyPr wrap="square" rtlCol="0">
            <a:spAutoFit/>
          </a:bodyPr>
          <a:lstStyle/>
          <a:p>
            <a:r>
              <a:rPr lang="en-AU" sz="2800" dirty="0"/>
              <a:t>Nuclear network calculations attempting to match: </a:t>
            </a:r>
          </a:p>
          <a:p>
            <a:endParaRPr lang="en-AU" sz="2800" dirty="0"/>
          </a:p>
          <a:p>
            <a:r>
              <a:rPr lang="en-AU" sz="2800" b="1" dirty="0"/>
              <a:t>Mg, K, Si, Ca, </a:t>
            </a:r>
            <a:r>
              <a:rPr lang="en-AU" sz="2800" b="1" dirty="0" err="1"/>
              <a:t>Sc</a:t>
            </a:r>
            <a:r>
              <a:rPr lang="en-AU" sz="2800" b="1" dirty="0"/>
              <a:t>, </a:t>
            </a:r>
            <a:r>
              <a:rPr lang="en-AU" sz="2800" b="1" dirty="0" err="1"/>
              <a:t>Ti</a:t>
            </a:r>
            <a:r>
              <a:rPr lang="en-AU" sz="2800" b="1" dirty="0"/>
              <a:t>, V</a:t>
            </a:r>
          </a:p>
        </p:txBody>
      </p:sp>
    </p:spTree>
    <p:extLst>
      <p:ext uri="{BB962C8B-B14F-4D97-AF65-F5344CB8AC3E}">
        <p14:creationId xmlns:p14="http://schemas.microsoft.com/office/powerpoint/2010/main" val="2010162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764116" y="0"/>
            <a:ext cx="10515600" cy="1338943"/>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What was the nature of this polluter?</a:t>
            </a:r>
          </a:p>
        </p:txBody>
      </p:sp>
      <p:sp>
        <p:nvSpPr>
          <p:cNvPr id="20" name="TextBox 19">
            <a:extLst>
              <a:ext uri="{FF2B5EF4-FFF2-40B4-BE49-F238E27FC236}">
                <a16:creationId xmlns:a16="http://schemas.microsoft.com/office/drawing/2014/main" id="{F0E2B51E-8456-6441-87E8-FE4CD9652C3B}"/>
              </a:ext>
            </a:extLst>
          </p:cNvPr>
          <p:cNvSpPr txBox="1"/>
          <p:nvPr/>
        </p:nvSpPr>
        <p:spPr>
          <a:xfrm>
            <a:off x="460374" y="1494583"/>
            <a:ext cx="11731626" cy="4154984"/>
          </a:xfrm>
          <a:prstGeom prst="rect">
            <a:avLst/>
          </a:prstGeom>
          <a:noFill/>
        </p:spPr>
        <p:txBody>
          <a:bodyPr wrap="square" rtlCol="0">
            <a:spAutoFit/>
          </a:bodyPr>
          <a:lstStyle/>
          <a:p>
            <a:pPr marL="571500" indent="-571500">
              <a:buFont typeface="Arial" panose="020B0604020202020204" pitchFamily="34" charset="0"/>
              <a:buChar char="•"/>
            </a:pPr>
            <a:r>
              <a:rPr lang="en-US" sz="4400" b="1" u="sng" dirty="0"/>
              <a:t>Theoretical Approach</a:t>
            </a:r>
            <a:r>
              <a:rPr lang="en-US" sz="4400" b="1" dirty="0"/>
              <a:t>: Do some modelling</a:t>
            </a:r>
            <a:r>
              <a:rPr lang="en-US" sz="4400" dirty="0"/>
              <a:t>, trying to produce enough material to produce the extreme population.</a:t>
            </a:r>
          </a:p>
          <a:p>
            <a:r>
              <a:rPr lang="en-US" sz="4400" dirty="0"/>
              <a:t> </a:t>
            </a:r>
          </a:p>
          <a:p>
            <a:pPr marL="685800" indent="-685800">
              <a:buFont typeface="Arial" panose="020B0604020202020204" pitchFamily="34" charset="0"/>
              <a:buChar char="•"/>
            </a:pPr>
            <a:r>
              <a:rPr lang="en-US" sz="4400" b="1" u="sng" dirty="0"/>
              <a:t>Observational Approach</a:t>
            </a:r>
            <a:r>
              <a:rPr lang="en-US" sz="4400" b="1" dirty="0"/>
              <a:t>: </a:t>
            </a:r>
            <a:r>
              <a:rPr lang="en-US" sz="4400" b="1" i="1" u="sng" dirty="0">
                <a:solidFill>
                  <a:schemeClr val="accent4"/>
                </a:solidFill>
              </a:rPr>
              <a:t>Look for clues</a:t>
            </a:r>
            <a:r>
              <a:rPr lang="en-US" sz="4400" b="1" i="1" dirty="0">
                <a:solidFill>
                  <a:schemeClr val="accent4"/>
                </a:solidFill>
              </a:rPr>
              <a:t> </a:t>
            </a:r>
            <a:r>
              <a:rPr lang="en-US" sz="4400" dirty="0"/>
              <a:t>to constrain and guide the models.</a:t>
            </a:r>
          </a:p>
        </p:txBody>
      </p:sp>
    </p:spTree>
    <p:extLst>
      <p:ext uri="{BB962C8B-B14F-4D97-AF65-F5344CB8AC3E}">
        <p14:creationId xmlns:p14="http://schemas.microsoft.com/office/powerpoint/2010/main" val="7553230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31660</TotalTime>
  <Words>3171</Words>
  <Application>Microsoft Macintosh PowerPoint</Application>
  <PresentationFormat>Widescreen</PresentationFormat>
  <Paragraphs>344</Paragraphs>
  <Slides>33</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Wingdings</vt:lpstr>
      <vt:lpstr>Office Theme</vt:lpstr>
      <vt:lpstr>Discovery of K-enhanced and possibly Mg-depleted stars throughout the Milky Way</vt:lpstr>
      <vt:lpstr>The Mg-K anti-correlation Patient Zero: NGC 2419</vt:lpstr>
      <vt:lpstr>NGC 2419:  The Mg-K Anti-Correlation</vt:lpstr>
      <vt:lpstr>The stars in NGC 2419 aren’t producing the anomaly</vt:lpstr>
      <vt:lpstr>The big question of the Mg-K anti-correlation in NGC 2419</vt:lpstr>
      <vt:lpstr>What was the nature of this polluter?</vt:lpstr>
      <vt:lpstr>Pick a scenario, see what happens Eg. SAGB star</vt:lpstr>
      <vt:lpstr>Attempt to find a parameter space that works, use that to motivate a scenario</vt:lpstr>
      <vt:lpstr>What was the nature of this polluter?</vt:lpstr>
      <vt:lpstr>Clues/Constraints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BONUS SLIDES: Pollution Sites and the challenge of replicating the Mg-K Anti-correlation.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James Kemp</dc:creator>
  <cp:lastModifiedBy>Alexander James Kemp</cp:lastModifiedBy>
  <cp:revision>851</cp:revision>
  <dcterms:created xsi:type="dcterms:W3CDTF">2019-05-30T08:03:07Z</dcterms:created>
  <dcterms:modified xsi:type="dcterms:W3CDTF">2019-07-23T01:46:51Z</dcterms:modified>
</cp:coreProperties>
</file>